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317" r:id="rId2"/>
    <p:sldId id="257" r:id="rId3"/>
    <p:sldId id="261" r:id="rId4"/>
    <p:sldId id="258" r:id="rId5"/>
    <p:sldId id="285" r:id="rId6"/>
    <p:sldId id="259" r:id="rId7"/>
    <p:sldId id="286" r:id="rId8"/>
    <p:sldId id="288" r:id="rId9"/>
    <p:sldId id="292" r:id="rId10"/>
    <p:sldId id="289" r:id="rId11"/>
    <p:sldId id="293" r:id="rId12"/>
    <p:sldId id="260" r:id="rId13"/>
    <p:sldId id="294" r:id="rId14"/>
    <p:sldId id="263" r:id="rId15"/>
    <p:sldId id="303" r:id="rId16"/>
    <p:sldId id="315" r:id="rId17"/>
    <p:sldId id="316" r:id="rId18"/>
    <p:sldId id="314" r:id="rId19"/>
    <p:sldId id="313" r:id="rId20"/>
    <p:sldId id="312" r:id="rId21"/>
    <p:sldId id="311" r:id="rId22"/>
    <p:sldId id="310" r:id="rId23"/>
    <p:sldId id="309" r:id="rId24"/>
    <p:sldId id="308" r:id="rId25"/>
    <p:sldId id="307" r:id="rId26"/>
    <p:sldId id="306" r:id="rId27"/>
    <p:sldId id="304" r:id="rId28"/>
    <p:sldId id="305" r:id="rId29"/>
    <p:sldId id="275" r:id="rId30"/>
    <p:sldId id="297" r:id="rId31"/>
    <p:sldId id="299" r:id="rId32"/>
    <p:sldId id="300" r:id="rId33"/>
    <p:sldId id="301" r:id="rId34"/>
    <p:sldId id="302" r:id="rId35"/>
    <p:sldId id="318" r:id="rId36"/>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F58E8-D8F8-8F97-D806-C877693FBE23}" v="1938" dt="2022-01-31T17:10:06.795"/>
    <p1510:client id="{684A44C2-7707-422B-B20C-AA851118E303}" v="3145" dt="2022-01-29T15:52:05.828"/>
    <p1510:client id="{87EA43A8-AC4E-A89E-256A-D136C8AE12B4}" v="2248" dt="2022-01-31T14:17:22.510"/>
    <p1510:client id="{8D6AF770-4770-5F41-6B33-7EB49AF6CD3C}" v="1752" dt="2022-01-31T02:14:27.889"/>
    <p1510:client id="{A1C722AB-0022-5E13-1211-5E8E4E254EDF}" v="780" dt="2022-01-29T20:43:03.170"/>
    <p1510:client id="{B1D7D94F-5474-0E3C-8412-9F7C3901686C}" v="26" dt="2022-01-29T16:14:18.218"/>
    <p1510:client id="{FF008B1F-309E-248F-E747-E4E90F741FCC}" v="2700" dt="2022-01-30T23:44:19.7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p:cNvSpPr>
            <a:spLocks noGrp="1"/>
          </p:cNvSpPr>
          <p:nvPr>
            <p:ph type="dt" sz="half" idx="10"/>
          </p:nvPr>
        </p:nvSpPr>
        <p:spPr/>
        <p:txBody>
          <a:bodyPr/>
          <a:lstStyle/>
          <a:p>
            <a:fld id="{71FBA6C2-223D-49D5-8CD2-1757D9EC7028}" type="datetimeFigureOut">
              <a:rPr lang="he-IL" smtClean="0"/>
              <a:t>כ"ט/שבט/תשפ"ב</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199E282D-D310-42D8-B8FF-78ED45A44D81}" type="slidenum">
              <a:rPr lang="he-IL" smtClean="0"/>
              <a:t>‹#›</a:t>
            </a:fld>
            <a:endParaRPr lang="he-IL"/>
          </a:p>
        </p:txBody>
      </p:sp>
    </p:spTree>
    <p:extLst>
      <p:ext uri="{BB962C8B-B14F-4D97-AF65-F5344CB8AC3E}">
        <p14:creationId xmlns:p14="http://schemas.microsoft.com/office/powerpoint/2010/main" val="2919642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71FBA6C2-223D-49D5-8CD2-1757D9EC7028}" type="datetimeFigureOut">
              <a:rPr lang="he-IL" smtClean="0"/>
              <a:t>כ"ט/שבט/תשפ"ב</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199E282D-D310-42D8-B8FF-78ED45A44D81}" type="slidenum">
              <a:rPr lang="he-IL" smtClean="0"/>
              <a:t>‹#›</a:t>
            </a:fld>
            <a:endParaRPr lang="he-IL"/>
          </a:p>
        </p:txBody>
      </p:sp>
    </p:spTree>
    <p:extLst>
      <p:ext uri="{BB962C8B-B14F-4D97-AF65-F5344CB8AC3E}">
        <p14:creationId xmlns:p14="http://schemas.microsoft.com/office/powerpoint/2010/main" val="3630430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71FBA6C2-223D-49D5-8CD2-1757D9EC7028}" type="datetimeFigureOut">
              <a:rPr lang="he-IL" smtClean="0"/>
              <a:t>כ"ט/שבט/תשפ"ב</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199E282D-D310-42D8-B8FF-78ED45A44D81}" type="slidenum">
              <a:rPr lang="he-IL" smtClean="0"/>
              <a:t>‹#›</a:t>
            </a:fld>
            <a:endParaRPr lang="he-IL"/>
          </a:p>
        </p:txBody>
      </p:sp>
    </p:spTree>
    <p:extLst>
      <p:ext uri="{BB962C8B-B14F-4D97-AF65-F5344CB8AC3E}">
        <p14:creationId xmlns:p14="http://schemas.microsoft.com/office/powerpoint/2010/main" val="360412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71FBA6C2-223D-49D5-8CD2-1757D9EC7028}" type="datetimeFigureOut">
              <a:rPr lang="he-IL" smtClean="0"/>
              <a:t>כ"ט/שבט/תשפ"ב</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199E282D-D310-42D8-B8FF-78ED45A44D81}" type="slidenum">
              <a:rPr lang="he-IL" smtClean="0"/>
              <a:t>‹#›</a:t>
            </a:fld>
            <a:endParaRPr lang="he-IL"/>
          </a:p>
        </p:txBody>
      </p:sp>
    </p:spTree>
    <p:extLst>
      <p:ext uri="{BB962C8B-B14F-4D97-AF65-F5344CB8AC3E}">
        <p14:creationId xmlns:p14="http://schemas.microsoft.com/office/powerpoint/2010/main" val="3239925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71FBA6C2-223D-49D5-8CD2-1757D9EC7028}" type="datetimeFigureOut">
              <a:rPr lang="he-IL" smtClean="0"/>
              <a:t>כ"ט/שבט/תשפ"ב</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199E282D-D310-42D8-B8FF-78ED45A44D81}" type="slidenum">
              <a:rPr lang="he-IL" smtClean="0"/>
              <a:t>‹#›</a:t>
            </a:fld>
            <a:endParaRPr lang="he-IL"/>
          </a:p>
        </p:txBody>
      </p:sp>
    </p:spTree>
    <p:extLst>
      <p:ext uri="{BB962C8B-B14F-4D97-AF65-F5344CB8AC3E}">
        <p14:creationId xmlns:p14="http://schemas.microsoft.com/office/powerpoint/2010/main" val="1291268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p:cNvSpPr>
            <a:spLocks noGrp="1"/>
          </p:cNvSpPr>
          <p:nvPr>
            <p:ph type="dt" sz="half" idx="10"/>
          </p:nvPr>
        </p:nvSpPr>
        <p:spPr/>
        <p:txBody>
          <a:bodyPr/>
          <a:lstStyle/>
          <a:p>
            <a:fld id="{71FBA6C2-223D-49D5-8CD2-1757D9EC7028}" type="datetimeFigureOut">
              <a:rPr lang="he-IL" smtClean="0"/>
              <a:t>כ"ט/שבט/תשפ"ב</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199E282D-D310-42D8-B8FF-78ED45A44D81}" type="slidenum">
              <a:rPr lang="he-IL" smtClean="0"/>
              <a:t>‹#›</a:t>
            </a:fld>
            <a:endParaRPr lang="he-IL"/>
          </a:p>
        </p:txBody>
      </p:sp>
    </p:spTree>
    <p:extLst>
      <p:ext uri="{BB962C8B-B14F-4D97-AF65-F5344CB8AC3E}">
        <p14:creationId xmlns:p14="http://schemas.microsoft.com/office/powerpoint/2010/main" val="2106651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p:cNvSpPr>
            <a:spLocks noGrp="1"/>
          </p:cNvSpPr>
          <p:nvPr>
            <p:ph type="dt" sz="half" idx="10"/>
          </p:nvPr>
        </p:nvSpPr>
        <p:spPr/>
        <p:txBody>
          <a:bodyPr/>
          <a:lstStyle/>
          <a:p>
            <a:fld id="{71FBA6C2-223D-49D5-8CD2-1757D9EC7028}" type="datetimeFigureOut">
              <a:rPr lang="he-IL" smtClean="0"/>
              <a:t>כ"ט/שבט/תשפ"ב</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199E282D-D310-42D8-B8FF-78ED45A44D81}" type="slidenum">
              <a:rPr lang="he-IL" smtClean="0"/>
              <a:t>‹#›</a:t>
            </a:fld>
            <a:endParaRPr lang="he-IL"/>
          </a:p>
        </p:txBody>
      </p:sp>
    </p:spTree>
    <p:extLst>
      <p:ext uri="{BB962C8B-B14F-4D97-AF65-F5344CB8AC3E}">
        <p14:creationId xmlns:p14="http://schemas.microsoft.com/office/powerpoint/2010/main" val="4087419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p:cNvSpPr>
            <a:spLocks noGrp="1"/>
          </p:cNvSpPr>
          <p:nvPr>
            <p:ph type="dt" sz="half" idx="10"/>
          </p:nvPr>
        </p:nvSpPr>
        <p:spPr/>
        <p:txBody>
          <a:bodyPr/>
          <a:lstStyle/>
          <a:p>
            <a:fld id="{71FBA6C2-223D-49D5-8CD2-1757D9EC7028}" type="datetimeFigureOut">
              <a:rPr lang="he-IL" smtClean="0"/>
              <a:t>כ"ט/שבט/תשפ"ב</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199E282D-D310-42D8-B8FF-78ED45A44D81}" type="slidenum">
              <a:rPr lang="he-IL" smtClean="0"/>
              <a:t>‹#›</a:t>
            </a:fld>
            <a:endParaRPr lang="he-IL"/>
          </a:p>
        </p:txBody>
      </p:sp>
    </p:spTree>
    <p:extLst>
      <p:ext uri="{BB962C8B-B14F-4D97-AF65-F5344CB8AC3E}">
        <p14:creationId xmlns:p14="http://schemas.microsoft.com/office/powerpoint/2010/main" val="195209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71FBA6C2-223D-49D5-8CD2-1757D9EC7028}" type="datetimeFigureOut">
              <a:rPr lang="he-IL" smtClean="0"/>
              <a:t>כ"ט/שבט/תשפ"ב</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199E282D-D310-42D8-B8FF-78ED45A44D81}" type="slidenum">
              <a:rPr lang="he-IL" smtClean="0"/>
              <a:t>‹#›</a:t>
            </a:fld>
            <a:endParaRPr lang="he-IL"/>
          </a:p>
        </p:txBody>
      </p:sp>
    </p:spTree>
    <p:extLst>
      <p:ext uri="{BB962C8B-B14F-4D97-AF65-F5344CB8AC3E}">
        <p14:creationId xmlns:p14="http://schemas.microsoft.com/office/powerpoint/2010/main" val="2960668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71FBA6C2-223D-49D5-8CD2-1757D9EC7028}" type="datetimeFigureOut">
              <a:rPr lang="he-IL" smtClean="0"/>
              <a:t>כ"ט/שבט/תשפ"ב</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199E282D-D310-42D8-B8FF-78ED45A44D81}" type="slidenum">
              <a:rPr lang="he-IL" smtClean="0"/>
              <a:t>‹#›</a:t>
            </a:fld>
            <a:endParaRPr lang="he-IL"/>
          </a:p>
        </p:txBody>
      </p:sp>
    </p:spTree>
    <p:extLst>
      <p:ext uri="{BB962C8B-B14F-4D97-AF65-F5344CB8AC3E}">
        <p14:creationId xmlns:p14="http://schemas.microsoft.com/office/powerpoint/2010/main" val="25784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71FBA6C2-223D-49D5-8CD2-1757D9EC7028}" type="datetimeFigureOut">
              <a:rPr lang="he-IL" smtClean="0"/>
              <a:t>כ"ט/שבט/תשפ"ב</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199E282D-D310-42D8-B8FF-78ED45A44D81}" type="slidenum">
              <a:rPr lang="he-IL" smtClean="0"/>
              <a:t>‹#›</a:t>
            </a:fld>
            <a:endParaRPr lang="he-IL"/>
          </a:p>
        </p:txBody>
      </p:sp>
    </p:spTree>
    <p:extLst>
      <p:ext uri="{BB962C8B-B14F-4D97-AF65-F5344CB8AC3E}">
        <p14:creationId xmlns:p14="http://schemas.microsoft.com/office/powerpoint/2010/main" val="1093462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71FBA6C2-223D-49D5-8CD2-1757D9EC7028}" type="datetimeFigureOut">
              <a:rPr lang="he-IL" smtClean="0"/>
              <a:t>כ"ט/שבט/תשפ"ב</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199E282D-D310-42D8-B8FF-78ED45A44D81}" type="slidenum">
              <a:rPr lang="he-IL" smtClean="0"/>
              <a:t>‹#›</a:t>
            </a:fld>
            <a:endParaRPr lang="he-IL"/>
          </a:p>
        </p:txBody>
      </p:sp>
    </p:spTree>
    <p:extLst>
      <p:ext uri="{BB962C8B-B14F-4D97-AF65-F5344CB8AC3E}">
        <p14:creationId xmlns:p14="http://schemas.microsoft.com/office/powerpoint/2010/main" val="29958961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1" name="Picture 11">
            <a:extLst>
              <a:ext uri="{FF2B5EF4-FFF2-40B4-BE49-F238E27FC236}">
                <a16:creationId xmlns:a16="http://schemas.microsoft.com/office/drawing/2014/main" id="{A9EB172E-A56D-4E05-9C4D-89C68D49490B}"/>
              </a:ext>
            </a:extLst>
          </p:cNvPr>
          <p:cNvPicPr>
            <a:picLocks noChangeAspect="1"/>
          </p:cNvPicPr>
          <p:nvPr/>
        </p:nvPicPr>
        <p:blipFill rotWithShape="1">
          <a:blip r:embed="rId2"/>
          <a:srcRect l="19990" r="2697" b="1"/>
          <a:stretch/>
        </p:blipFill>
        <p:spPr>
          <a:xfrm>
            <a:off x="20" y="10"/>
            <a:ext cx="12188932" cy="6857990"/>
          </a:xfrm>
          <a:prstGeom prst="rect">
            <a:avLst/>
          </a:prstGeom>
        </p:spPr>
      </p:pic>
      <p:sp>
        <p:nvSpPr>
          <p:cNvPr id="59" name="Freeform: Shape 1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כותרת משנה 2">
            <a:extLst>
              <a:ext uri="{FF2B5EF4-FFF2-40B4-BE49-F238E27FC236}">
                <a16:creationId xmlns:a16="http://schemas.microsoft.com/office/drawing/2014/main" id="{4AAAC08F-3000-4B1A-92D8-44B01BEABA0E}"/>
              </a:ext>
            </a:extLst>
          </p:cNvPr>
          <p:cNvSpPr txBox="1">
            <a:spLocks/>
          </p:cNvSpPr>
          <p:nvPr/>
        </p:nvSpPr>
        <p:spPr>
          <a:xfrm>
            <a:off x="-4548" y="4102115"/>
            <a:ext cx="11142892" cy="622836"/>
          </a:xfrm>
          <a:prstGeom prst="rect">
            <a:avLst/>
          </a:prstGeom>
        </p:spPr>
        <p:txBody>
          <a:bodyPr vert="horz" lIns="91440" tIns="45720" rIns="91440" bIns="45720" rtlCol="0" anchor="ctr">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rtl="0">
              <a:spcBef>
                <a:spcPct val="0"/>
              </a:spcBef>
              <a:spcAft>
                <a:spcPts val="600"/>
              </a:spcAft>
            </a:pPr>
            <a:r>
              <a:rPr lang="en-US" dirty="0">
                <a:latin typeface="Amasis MT Pro Black"/>
                <a:ea typeface="+mj-ea"/>
                <a:cs typeface="+mj-cs"/>
              </a:rPr>
              <a:t>Kaggle: Your Machine Learning and Data Science Community</a:t>
            </a:r>
          </a:p>
        </p:txBody>
      </p:sp>
      <p:sp>
        <p:nvSpPr>
          <p:cNvPr id="15" name="כותרת משנה 2">
            <a:extLst>
              <a:ext uri="{FF2B5EF4-FFF2-40B4-BE49-F238E27FC236}">
                <a16:creationId xmlns:a16="http://schemas.microsoft.com/office/drawing/2014/main" id="{918E006D-DE0B-4361-BA70-49837704538B}"/>
              </a:ext>
            </a:extLst>
          </p:cNvPr>
          <p:cNvSpPr txBox="1">
            <a:spLocks/>
          </p:cNvSpPr>
          <p:nvPr/>
        </p:nvSpPr>
        <p:spPr>
          <a:xfrm>
            <a:off x="2931941" y="5107824"/>
            <a:ext cx="9565028" cy="1249240"/>
          </a:xfrm>
          <a:prstGeom prst="rect">
            <a:avLst/>
          </a:prstGeom>
        </p:spPr>
        <p:txBody>
          <a:bodyPr vert="horz" lIns="91440" tIns="45720" rIns="91440" bIns="45720" rtlCol="0" anchor="t">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rtl="0"/>
            <a:r>
              <a:rPr lang="en-US" sz="1800" dirty="0">
                <a:latin typeface="Amasis MT Pro Medium"/>
              </a:rPr>
              <a:t>Ziv Hochman &amp; Anzor </a:t>
            </a:r>
            <a:r>
              <a:rPr lang="en-US" sz="1800" dirty="0" err="1">
                <a:latin typeface="Amasis MT Pro Medium"/>
              </a:rPr>
              <a:t>Torikashvili</a:t>
            </a:r>
            <a:endParaRPr lang="en-US" dirty="0" err="1">
              <a:latin typeface="Amasis MT Pro Medium"/>
            </a:endParaRPr>
          </a:p>
        </p:txBody>
      </p:sp>
      <p:sp>
        <p:nvSpPr>
          <p:cNvPr id="58" name="כותרת משנה 2">
            <a:extLst>
              <a:ext uri="{FF2B5EF4-FFF2-40B4-BE49-F238E27FC236}">
                <a16:creationId xmlns:a16="http://schemas.microsoft.com/office/drawing/2014/main" id="{C2F3F06F-6F28-4B56-AE1E-AA278C35FDDB}"/>
              </a:ext>
            </a:extLst>
          </p:cNvPr>
          <p:cNvSpPr txBox="1">
            <a:spLocks/>
          </p:cNvSpPr>
          <p:nvPr/>
        </p:nvSpPr>
        <p:spPr>
          <a:xfrm>
            <a:off x="720282" y="4529578"/>
            <a:ext cx="9265771" cy="622836"/>
          </a:xfrm>
          <a:prstGeom prst="rect">
            <a:avLst/>
          </a:prstGeom>
        </p:spPr>
        <p:txBody>
          <a:bodyPr vert="horz" lIns="91440" tIns="45720" rIns="91440" bIns="45720" rtlCol="0" anchor="ctr">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1800" dirty="0">
                <a:latin typeface="Amasis MT Pro Medium"/>
                <a:ea typeface="+mj-ea"/>
                <a:cs typeface="+mj-cs"/>
              </a:rPr>
              <a:t>A model that predicts how much rating &amp; views a new dataset will get in </a:t>
            </a:r>
            <a:r>
              <a:rPr lang="en-US" sz="1800" dirty="0" err="1">
                <a:latin typeface="Amasis MT Pro Medium"/>
                <a:ea typeface="+mj-ea"/>
                <a:cs typeface="+mj-cs"/>
              </a:rPr>
              <a:t>kaggle</a:t>
            </a:r>
            <a:endParaRPr lang="en-US" sz="1800">
              <a:latin typeface="Amasis MT Pro Medium"/>
              <a:ea typeface="+mj-ea"/>
              <a:cs typeface="Calibri"/>
            </a:endParaRPr>
          </a:p>
        </p:txBody>
      </p:sp>
    </p:spTree>
    <p:extLst>
      <p:ext uri="{BB962C8B-B14F-4D97-AF65-F5344CB8AC3E}">
        <p14:creationId xmlns:p14="http://schemas.microsoft.com/office/powerpoint/2010/main" val="265073767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3" descr="Graphical user interface, text&#10;&#10;Description automatically generated">
            <a:extLst>
              <a:ext uri="{FF2B5EF4-FFF2-40B4-BE49-F238E27FC236}">
                <a16:creationId xmlns:a16="http://schemas.microsoft.com/office/drawing/2014/main" id="{D3F46BF1-02A6-491A-8E60-CB0EF782C3AD}"/>
              </a:ext>
            </a:extLst>
          </p:cNvPr>
          <p:cNvPicPr>
            <a:picLocks noChangeAspect="1"/>
          </p:cNvPicPr>
          <p:nvPr/>
        </p:nvPicPr>
        <p:blipFill rotWithShape="1">
          <a:blip r:embed="rId2"/>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כותרת משנה 2">
            <a:extLst>
              <a:ext uri="{FF2B5EF4-FFF2-40B4-BE49-F238E27FC236}">
                <a16:creationId xmlns:a16="http://schemas.microsoft.com/office/drawing/2014/main" id="{D325CE96-4AAE-4062-9A2E-A666067C6FB0}"/>
              </a:ext>
            </a:extLst>
          </p:cNvPr>
          <p:cNvSpPr txBox="1">
            <a:spLocks/>
          </p:cNvSpPr>
          <p:nvPr/>
        </p:nvSpPr>
        <p:spPr>
          <a:xfrm>
            <a:off x="190633" y="107935"/>
            <a:ext cx="6140449" cy="1323439"/>
          </a:xfrm>
          <a:prstGeom prst="rect">
            <a:avLst/>
          </a:prstGeom>
        </p:spPr>
        <p:txBody>
          <a:bodyPr vert="horz" lIns="91440" tIns="45720" rIns="91440" bIns="45720" rtlCol="0" anchor="t">
            <a:norm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spcBef>
                <a:spcPct val="0"/>
              </a:spcBef>
              <a:spcAft>
                <a:spcPts val="600"/>
              </a:spcAft>
            </a:pPr>
            <a:r>
              <a:rPr lang="en-US" sz="2800" u="sng" dirty="0">
                <a:solidFill>
                  <a:schemeClr val="bg1"/>
                </a:solidFill>
                <a:latin typeface="Amasis MT Pro Black"/>
                <a:ea typeface="+mj-ea"/>
                <a:cs typeface="Calibri Light"/>
              </a:rPr>
              <a:t>Data On Each Author</a:t>
            </a:r>
          </a:p>
        </p:txBody>
      </p:sp>
      <p:sp>
        <p:nvSpPr>
          <p:cNvPr id="15" name="תיבת טקסט 33">
            <a:extLst>
              <a:ext uri="{FF2B5EF4-FFF2-40B4-BE49-F238E27FC236}">
                <a16:creationId xmlns:a16="http://schemas.microsoft.com/office/drawing/2014/main" id="{20E4197A-00F1-4879-9238-10C56631264C}"/>
              </a:ext>
            </a:extLst>
          </p:cNvPr>
          <p:cNvSpPr txBox="1"/>
          <p:nvPr/>
        </p:nvSpPr>
        <p:spPr>
          <a:xfrm>
            <a:off x="192827" y="484410"/>
            <a:ext cx="7679379" cy="827191"/>
          </a:xfrm>
          <a:prstGeom prst="rect">
            <a:avLst/>
          </a:prstGeom>
        </p:spPr>
        <p:txBody>
          <a:bodyPr rot="0" spcFirstLastPara="0" vert="horz" lIns="91440" tIns="45720" rIns="91440" bIns="45720" numCol="1" spcCol="0" rtlCol="0" fromWordArt="0" anchor="t" anchorCtr="0" forceAA="0" compatLnSpc="1">
            <a:prstTxWarp prst="textNoShape">
              <a:avLst/>
            </a:prstTxWarp>
            <a:no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rtl="0">
              <a:lnSpc>
                <a:spcPct val="90000"/>
              </a:lnSpc>
              <a:spcAft>
                <a:spcPts val="600"/>
              </a:spcAft>
            </a:pPr>
            <a:r>
              <a:rPr lang="en-US" dirty="0">
                <a:solidFill>
                  <a:srgbClr val="FFFFFF">
                    <a:alpha val="80000"/>
                  </a:srgbClr>
                </a:solidFill>
                <a:latin typeface="Amasis MT Pro Medium"/>
                <a:cs typeface="Calibri"/>
              </a:rPr>
              <a:t>In this page we gathered the following data: location, experience num, followers, following, Owned Datasets, Code Helper, Discussion and (if possible) Competitions that the author participated in.</a:t>
            </a:r>
          </a:p>
        </p:txBody>
      </p:sp>
      <p:pic>
        <p:nvPicPr>
          <p:cNvPr id="4" name="Picture 12" descr="Graphical user interface, text, application&#10;&#10;Description automatically generated">
            <a:extLst>
              <a:ext uri="{FF2B5EF4-FFF2-40B4-BE49-F238E27FC236}">
                <a16:creationId xmlns:a16="http://schemas.microsoft.com/office/drawing/2014/main" id="{CEB1BDC5-52E9-4644-A5FA-1D7A6C9C7213}"/>
              </a:ext>
            </a:extLst>
          </p:cNvPr>
          <p:cNvPicPr>
            <a:picLocks noChangeAspect="1"/>
          </p:cNvPicPr>
          <p:nvPr/>
        </p:nvPicPr>
        <p:blipFill>
          <a:blip r:embed="rId3"/>
          <a:stretch>
            <a:fillRect/>
          </a:stretch>
        </p:blipFill>
        <p:spPr>
          <a:xfrm>
            <a:off x="263703" y="1681683"/>
            <a:ext cx="7606301" cy="2107623"/>
          </a:xfrm>
          <a:prstGeom prst="rect">
            <a:avLst/>
          </a:prstGeom>
        </p:spPr>
      </p:pic>
      <p:sp>
        <p:nvSpPr>
          <p:cNvPr id="16" name="Rectangle 15">
            <a:extLst>
              <a:ext uri="{FF2B5EF4-FFF2-40B4-BE49-F238E27FC236}">
                <a16:creationId xmlns:a16="http://schemas.microsoft.com/office/drawing/2014/main" id="{3644C242-8397-4D9E-A69C-812FAEF38A73}"/>
              </a:ext>
            </a:extLst>
          </p:cNvPr>
          <p:cNvSpPr/>
          <p:nvPr/>
        </p:nvSpPr>
        <p:spPr>
          <a:xfrm>
            <a:off x="5849417" y="3011182"/>
            <a:ext cx="676383" cy="1797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6CF48C7D-C636-432C-B471-29754649B38A}"/>
              </a:ext>
            </a:extLst>
          </p:cNvPr>
          <p:cNvSpPr/>
          <p:nvPr/>
        </p:nvSpPr>
        <p:spPr>
          <a:xfrm>
            <a:off x="5849417" y="2831384"/>
            <a:ext cx="736315" cy="1284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AE060B8F-6B4E-4B34-857C-E9E0D4FBBCF0}"/>
              </a:ext>
            </a:extLst>
          </p:cNvPr>
          <p:cNvSpPr/>
          <p:nvPr/>
        </p:nvSpPr>
        <p:spPr>
          <a:xfrm>
            <a:off x="2613058" y="3370778"/>
            <a:ext cx="804809" cy="3082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3E23A350-1F00-44E6-B449-B5A107DE8575}"/>
              </a:ext>
            </a:extLst>
          </p:cNvPr>
          <p:cNvSpPr/>
          <p:nvPr/>
        </p:nvSpPr>
        <p:spPr>
          <a:xfrm>
            <a:off x="1953800" y="3370778"/>
            <a:ext cx="599326" cy="3082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9D8DCF79-6CA0-41C4-A49F-57025513D6FB}"/>
              </a:ext>
            </a:extLst>
          </p:cNvPr>
          <p:cNvSpPr/>
          <p:nvPr/>
        </p:nvSpPr>
        <p:spPr>
          <a:xfrm>
            <a:off x="1148990" y="3370778"/>
            <a:ext cx="719192" cy="3082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248C10FB-3B1A-43F8-8DDD-73B6B062472B}"/>
              </a:ext>
            </a:extLst>
          </p:cNvPr>
          <p:cNvSpPr/>
          <p:nvPr/>
        </p:nvSpPr>
        <p:spPr>
          <a:xfrm>
            <a:off x="2065103" y="2788575"/>
            <a:ext cx="1035977" cy="1712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1195AA9C-B296-4297-AF51-BE109EEA32B1}"/>
              </a:ext>
            </a:extLst>
          </p:cNvPr>
          <p:cNvSpPr/>
          <p:nvPr/>
        </p:nvSpPr>
        <p:spPr>
          <a:xfrm>
            <a:off x="2065103" y="2591652"/>
            <a:ext cx="1849348" cy="196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0196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A picture containing text, electronics&#10;&#10;Description automatically generated">
            <a:extLst>
              <a:ext uri="{FF2B5EF4-FFF2-40B4-BE49-F238E27FC236}">
                <a16:creationId xmlns:a16="http://schemas.microsoft.com/office/drawing/2014/main" id="{2A80175D-6715-4B98-8EEB-5211F40D21BE}"/>
              </a:ext>
            </a:extLst>
          </p:cNvPr>
          <p:cNvPicPr>
            <a:picLocks noChangeAspect="1"/>
          </p:cNvPicPr>
          <p:nvPr/>
        </p:nvPicPr>
        <p:blipFill rotWithShape="1">
          <a:blip r:embed="rId2"/>
          <a:srcRect l="690" t="20759" r="8094" b="-1"/>
          <a:stretch/>
        </p:blipFill>
        <p:spPr>
          <a:xfrm>
            <a:off x="20" y="10"/>
            <a:ext cx="12191981" cy="6857990"/>
          </a:xfrm>
          <a:prstGeom prst="rect">
            <a:avLst/>
          </a:prstGeom>
        </p:spPr>
      </p:pic>
      <p:sp>
        <p:nvSpPr>
          <p:cNvPr id="20" name="Rectangle 1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כותרת משנה 2">
            <a:extLst>
              <a:ext uri="{FF2B5EF4-FFF2-40B4-BE49-F238E27FC236}">
                <a16:creationId xmlns:a16="http://schemas.microsoft.com/office/drawing/2014/main" id="{4EE8CE9D-F709-4E2F-A53F-8398234436D9}"/>
              </a:ext>
            </a:extLst>
          </p:cNvPr>
          <p:cNvSpPr txBox="1">
            <a:spLocks/>
          </p:cNvSpPr>
          <p:nvPr/>
        </p:nvSpPr>
        <p:spPr>
          <a:xfrm>
            <a:off x="404553" y="3091928"/>
            <a:ext cx="9078562" cy="2387600"/>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4800" dirty="0">
                <a:latin typeface="Amasis MT Pro Black"/>
                <a:ea typeface="+mj-ea"/>
                <a:cs typeface="+mj-cs"/>
              </a:rPr>
              <a:t>Data Cleaning</a:t>
            </a:r>
          </a:p>
        </p:txBody>
      </p:sp>
      <p:sp>
        <p:nvSpPr>
          <p:cNvPr id="19" name="Rectangle: Rounded Corners 1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398524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A picture containing engineering drawing&#10;&#10;Description automatically generated">
            <a:extLst>
              <a:ext uri="{FF2B5EF4-FFF2-40B4-BE49-F238E27FC236}">
                <a16:creationId xmlns:a16="http://schemas.microsoft.com/office/drawing/2014/main" id="{E858B3C9-8C42-427E-87CB-99F402700705}"/>
              </a:ext>
            </a:extLst>
          </p:cNvPr>
          <p:cNvPicPr>
            <a:picLocks noChangeAspect="1"/>
          </p:cNvPicPr>
          <p:nvPr/>
        </p:nvPicPr>
        <p:blipFill rotWithShape="1">
          <a:blip r:embed="rId2"/>
          <a:srcRect t="9091" r="20705" b="2"/>
          <a:stretch/>
        </p:blipFill>
        <p:spPr>
          <a:xfrm>
            <a:off x="3522468" y="10"/>
            <a:ext cx="8669532" cy="6857990"/>
          </a:xfrm>
          <a:prstGeom prst="rect">
            <a:avLst/>
          </a:prstGeom>
        </p:spPr>
      </p:pic>
      <p:sp>
        <p:nvSpPr>
          <p:cNvPr id="126" name="Rectangle 12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כותרת משנה 2">
            <a:extLst>
              <a:ext uri="{FF2B5EF4-FFF2-40B4-BE49-F238E27FC236}">
                <a16:creationId xmlns:a16="http://schemas.microsoft.com/office/drawing/2014/main" id="{719A25AC-3AA4-4371-9676-816215E77C5E}"/>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rtl="0">
              <a:spcBef>
                <a:spcPct val="0"/>
              </a:spcBef>
              <a:spcAft>
                <a:spcPts val="600"/>
              </a:spcAft>
            </a:pPr>
            <a:r>
              <a:rPr lang="en-US" sz="2800" dirty="0">
                <a:latin typeface="Amasis MT Pro Black"/>
                <a:ea typeface="+mj-ea"/>
                <a:cs typeface="+mj-cs"/>
              </a:rPr>
              <a:t>Data Cleaning</a:t>
            </a:r>
          </a:p>
        </p:txBody>
      </p:sp>
      <p:sp>
        <p:nvSpPr>
          <p:cNvPr id="128" name="Rectangle 12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0" name="Rectangle 12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תיבת טקסט 4">
            <a:extLst>
              <a:ext uri="{FF2B5EF4-FFF2-40B4-BE49-F238E27FC236}">
                <a16:creationId xmlns:a16="http://schemas.microsoft.com/office/drawing/2014/main" id="{BA3A25BB-B0F4-4326-B1A7-38843CC69CB0}"/>
              </a:ext>
            </a:extLst>
          </p:cNvPr>
          <p:cNvSpPr txBox="1"/>
          <p:nvPr/>
        </p:nvSpPr>
        <p:spPr>
          <a:xfrm>
            <a:off x="371094" y="2718054"/>
            <a:ext cx="4842101"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l" rtl="0">
              <a:lnSpc>
                <a:spcPct val="90000"/>
              </a:lnSpc>
              <a:spcAft>
                <a:spcPts val="600"/>
              </a:spcAft>
            </a:pPr>
            <a:r>
              <a:rPr lang="en-US" sz="1600" dirty="0">
                <a:latin typeface="Amasis MT Pro Medium"/>
              </a:rPr>
              <a:t>After we finished gathering all the necessary data we begin with the following phase of data cleaning. In this phase we have done the following:</a:t>
            </a:r>
            <a:endParaRPr lang="en-US" sz="1600">
              <a:cs typeface="Calibri"/>
            </a:endParaRPr>
          </a:p>
          <a:p>
            <a:pPr indent="-228600" algn="l" rtl="0">
              <a:lnSpc>
                <a:spcPct val="90000"/>
              </a:lnSpc>
              <a:spcAft>
                <a:spcPts val="600"/>
              </a:spcAft>
              <a:buFont typeface="Arial" panose="020B0604020202020204" pitchFamily="34" charset="0"/>
              <a:buChar char="•"/>
            </a:pPr>
            <a:r>
              <a:rPr lang="en-US" sz="1600" dirty="0">
                <a:latin typeface="Amasis MT Pro Medium"/>
              </a:rPr>
              <a:t>fixing the type of each column ( for example we replaced 'a' with 1 in experience num column)</a:t>
            </a:r>
          </a:p>
          <a:p>
            <a:pPr indent="-228600" algn="l" rtl="0">
              <a:lnSpc>
                <a:spcPct val="90000"/>
              </a:lnSpc>
              <a:spcAft>
                <a:spcPts val="600"/>
              </a:spcAft>
              <a:buFont typeface="Arial" panose="020B0604020202020204" pitchFamily="34" charset="0"/>
              <a:buChar char="•"/>
            </a:pPr>
            <a:r>
              <a:rPr lang="en-US" sz="1600" dirty="0">
                <a:latin typeface="Amasis MT Pro Medium"/>
              </a:rPr>
              <a:t>Filling up missing values with default values (for example filling up subtitle with the title of the same dataset) for some of the columns.</a:t>
            </a:r>
          </a:p>
          <a:p>
            <a:pPr indent="-228600" algn="l" rtl="0">
              <a:lnSpc>
                <a:spcPct val="90000"/>
              </a:lnSpc>
              <a:spcAft>
                <a:spcPts val="600"/>
              </a:spcAft>
              <a:buFont typeface="Arial" panose="020B0604020202020204" pitchFamily="34" charset="0"/>
              <a:buChar char="•"/>
            </a:pPr>
            <a:r>
              <a:rPr lang="en-US" sz="1600" dirty="0">
                <a:latin typeface="Amasis MT Pro Medium"/>
              </a:rPr>
              <a:t>Checking that none of the columns have </a:t>
            </a:r>
            <a:r>
              <a:rPr lang="en-US" sz="1600" dirty="0" err="1">
                <a:latin typeface="Amasis MT Pro Medium"/>
              </a:rPr>
              <a:t>NaN</a:t>
            </a:r>
            <a:r>
              <a:rPr lang="en-US" sz="1600" dirty="0">
                <a:latin typeface="Amasis MT Pro Medium"/>
              </a:rPr>
              <a:t> values after the filling and if there are we dropped them.</a:t>
            </a:r>
          </a:p>
          <a:p>
            <a:pPr indent="-228600" algn="l" rtl="0">
              <a:lnSpc>
                <a:spcPct val="90000"/>
              </a:lnSpc>
              <a:spcAft>
                <a:spcPts val="600"/>
              </a:spcAft>
              <a:buFont typeface="Arial" panose="020B0604020202020204" pitchFamily="34" charset="0"/>
              <a:buChar char="•"/>
            </a:pPr>
            <a:r>
              <a:rPr lang="en-US" sz="1600" dirty="0">
                <a:latin typeface="Amasis MT Pro Medium"/>
              </a:rPr>
              <a:t>Feature engineering (creating a new column for the scaling process)</a:t>
            </a:r>
          </a:p>
          <a:p>
            <a:pPr indent="-228600" algn="l">
              <a:lnSpc>
                <a:spcPct val="90000"/>
              </a:lnSpc>
              <a:spcAft>
                <a:spcPts val="600"/>
              </a:spcAft>
              <a:buFont typeface="Arial" panose="020B0604020202020204" pitchFamily="34" charset="0"/>
              <a:buChar char="•"/>
            </a:pPr>
            <a:endParaRPr lang="en-US" sz="1600" dirty="0">
              <a:latin typeface="Amasis MT Pro Medium"/>
            </a:endParaRPr>
          </a:p>
          <a:p>
            <a:pPr algn="l">
              <a:lnSpc>
                <a:spcPct val="90000"/>
              </a:lnSpc>
              <a:spcAft>
                <a:spcPts val="600"/>
              </a:spcAft>
            </a:pPr>
            <a:r>
              <a:rPr lang="en-US" sz="1600" dirty="0">
                <a:latin typeface="Amasis MT Pro Medium"/>
              </a:rPr>
              <a:t>After the data cleaning we were left with 56154</a:t>
            </a:r>
          </a:p>
        </p:txBody>
      </p:sp>
    </p:spTree>
    <p:extLst>
      <p:ext uri="{BB962C8B-B14F-4D97-AF65-F5344CB8AC3E}">
        <p14:creationId xmlns:p14="http://schemas.microsoft.com/office/powerpoint/2010/main" val="327613320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electronics&#10;&#10;Description automatically generated">
            <a:extLst>
              <a:ext uri="{FF2B5EF4-FFF2-40B4-BE49-F238E27FC236}">
                <a16:creationId xmlns:a16="http://schemas.microsoft.com/office/drawing/2014/main" id="{320AA825-AF6F-4E2B-8166-EAA5F2755212}"/>
              </a:ext>
            </a:extLst>
          </p:cNvPr>
          <p:cNvPicPr>
            <a:picLocks noChangeAspect="1"/>
          </p:cNvPicPr>
          <p:nvPr/>
        </p:nvPicPr>
        <p:blipFill rotWithShape="1">
          <a:blip r:embed="rId2"/>
          <a:srcRect l="7746" t="9091" r="1345"/>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כותרת משנה 2">
            <a:extLst>
              <a:ext uri="{FF2B5EF4-FFF2-40B4-BE49-F238E27FC236}">
                <a16:creationId xmlns:a16="http://schemas.microsoft.com/office/drawing/2014/main" id="{73FCBB61-9A60-41AE-8528-513F12EF917D}"/>
              </a:ext>
            </a:extLst>
          </p:cNvPr>
          <p:cNvSpPr txBox="1">
            <a:spLocks/>
          </p:cNvSpPr>
          <p:nvPr/>
        </p:nvSpPr>
        <p:spPr>
          <a:xfrm>
            <a:off x="404553" y="3091928"/>
            <a:ext cx="9078562" cy="2387600"/>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rtl="0">
              <a:spcBef>
                <a:spcPct val="0"/>
              </a:spcBef>
              <a:spcAft>
                <a:spcPts val="600"/>
              </a:spcAft>
            </a:pPr>
            <a:r>
              <a:rPr lang="en-US" sz="4800" dirty="0">
                <a:latin typeface="Amasis MT Pro Black"/>
                <a:ea typeface="+mj-ea"/>
                <a:cs typeface="+mj-cs"/>
              </a:rPr>
              <a:t>Visualizations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183981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A picture containing text, electronics&#10;&#10;Description automatically generated">
            <a:extLst>
              <a:ext uri="{FF2B5EF4-FFF2-40B4-BE49-F238E27FC236}">
                <a16:creationId xmlns:a16="http://schemas.microsoft.com/office/drawing/2014/main" id="{774AABD7-8CBE-4FAC-9776-4C0F66A2ACF8}"/>
              </a:ext>
            </a:extLst>
          </p:cNvPr>
          <p:cNvPicPr>
            <a:picLocks noChangeAspect="1"/>
          </p:cNvPicPr>
          <p:nvPr/>
        </p:nvPicPr>
        <p:blipFill rotWithShape="1">
          <a:blip r:embed="rId2"/>
          <a:srcRect l="8719" t="888" r="20804"/>
          <a:stretch/>
        </p:blipFill>
        <p:spPr>
          <a:xfrm>
            <a:off x="3522468" y="10"/>
            <a:ext cx="8669532" cy="6857990"/>
          </a:xfrm>
          <a:prstGeom prst="rect">
            <a:avLst/>
          </a:prstGeom>
        </p:spPr>
      </p:pic>
      <p:sp>
        <p:nvSpPr>
          <p:cNvPr id="105" name="Rectangle 10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כותרת משנה 2">
            <a:extLst>
              <a:ext uri="{FF2B5EF4-FFF2-40B4-BE49-F238E27FC236}">
                <a16:creationId xmlns:a16="http://schemas.microsoft.com/office/drawing/2014/main" id="{05022FCE-6AA3-4326-89AA-177578630C22}"/>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rtl="0">
              <a:spcBef>
                <a:spcPct val="0"/>
              </a:spcBef>
              <a:spcAft>
                <a:spcPts val="600"/>
              </a:spcAft>
            </a:pPr>
            <a:r>
              <a:rPr lang="en-US" sz="2800" dirty="0">
                <a:latin typeface="Amasis MT Pro Black"/>
                <a:ea typeface="+mj-ea"/>
                <a:cs typeface="+mj-cs"/>
              </a:rPr>
              <a:t>Visualizations</a:t>
            </a:r>
          </a:p>
        </p:txBody>
      </p:sp>
      <p:sp>
        <p:nvSpPr>
          <p:cNvPr id="107" name="Rectangle 10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9" name="Rectangle 10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13A2D225-6673-4DA5-9180-56AE708AEECE}"/>
              </a:ext>
            </a:extLst>
          </p:cNvPr>
          <p:cNvSpPr txBox="1"/>
          <p:nvPr/>
        </p:nvSpPr>
        <p:spPr>
          <a:xfrm>
            <a:off x="371094" y="2718054"/>
            <a:ext cx="5752783"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rtl="0">
              <a:lnSpc>
                <a:spcPct val="90000"/>
              </a:lnSpc>
              <a:spcAft>
                <a:spcPts val="600"/>
              </a:spcAft>
            </a:pPr>
            <a:r>
              <a:rPr lang="en-US" sz="1700" dirty="0">
                <a:latin typeface="Amasis MT Pro Medium"/>
              </a:rPr>
              <a:t>In this phase, once we got our data from the website and cleaned it we can begin </a:t>
            </a:r>
            <a:r>
              <a:rPr lang="en-US" sz="1700" dirty="0">
                <a:latin typeface="Amasis MT Pro Medium"/>
                <a:ea typeface="+mn-lt"/>
                <a:cs typeface="+mn-lt"/>
              </a:rPr>
              <a:t>visualization </a:t>
            </a:r>
            <a:r>
              <a:rPr lang="en-US" sz="1700" dirty="0">
                <a:latin typeface="Amasis MT Pro Medium"/>
              </a:rPr>
              <a:t>. Our purpose here is to search for some relations between columns, have an overview on the data that we collected in the soul purpose of checking if we can predict for a new dataset that has been uploaded to KAGGLE the following:</a:t>
            </a:r>
            <a:endParaRPr lang="en-US">
              <a:latin typeface="Amasis MT Pro Medium"/>
              <a:cs typeface="Calibri" panose="020F0502020204030204"/>
            </a:endParaRPr>
          </a:p>
          <a:p>
            <a:pPr indent="-228600" algn="l" rtl="0">
              <a:lnSpc>
                <a:spcPct val="90000"/>
              </a:lnSpc>
              <a:spcAft>
                <a:spcPts val="600"/>
              </a:spcAft>
              <a:buFont typeface="Arial" panose="020B0604020202020204" pitchFamily="34" charset="0"/>
              <a:buChar char="•"/>
            </a:pPr>
            <a:r>
              <a:rPr lang="en-US" sz="1700" dirty="0">
                <a:latin typeface="Amasis MT Pro Medium"/>
              </a:rPr>
              <a:t>The rating of a new dataset</a:t>
            </a:r>
            <a:endParaRPr lang="en-US" sz="1700">
              <a:latin typeface="Amasis MT Pro Medium"/>
              <a:cs typeface="Calibri"/>
            </a:endParaRPr>
          </a:p>
          <a:p>
            <a:pPr indent="-228600" algn="l" rtl="0">
              <a:lnSpc>
                <a:spcPct val="90000"/>
              </a:lnSpc>
              <a:spcAft>
                <a:spcPts val="600"/>
              </a:spcAft>
              <a:buFont typeface="Arial" panose="020B0604020202020204" pitchFamily="34" charset="0"/>
              <a:buChar char="•"/>
            </a:pPr>
            <a:r>
              <a:rPr lang="en-US" sz="1700" dirty="0">
                <a:latin typeface="Amasis MT Pro Medium"/>
              </a:rPr>
              <a:t>The views of a new dataset</a:t>
            </a:r>
            <a:endParaRPr lang="en-US" sz="1700">
              <a:latin typeface="Amasis MT Pro Medium"/>
              <a:cs typeface="Calibri"/>
            </a:endParaRPr>
          </a:p>
        </p:txBody>
      </p:sp>
      <p:sp>
        <p:nvSpPr>
          <p:cNvPr id="5" name="תיבת טקסט 4">
            <a:extLst>
              <a:ext uri="{FF2B5EF4-FFF2-40B4-BE49-F238E27FC236}">
                <a16:creationId xmlns:a16="http://schemas.microsoft.com/office/drawing/2014/main" id="{1BEE3C04-2062-4828-8B6A-284E5586FED5}"/>
              </a:ext>
            </a:extLst>
          </p:cNvPr>
          <p:cNvSpPr txBox="1"/>
          <p:nvPr/>
        </p:nvSpPr>
        <p:spPr>
          <a:xfrm>
            <a:off x="1222405" y="2144052"/>
            <a:ext cx="3874685" cy="318635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l">
              <a:lnSpc>
                <a:spcPct val="90000"/>
              </a:lnSpc>
              <a:spcAft>
                <a:spcPts val="600"/>
              </a:spcAft>
            </a:pPr>
            <a:endParaRPr lang="en-US" sz="1400" dirty="0">
              <a:solidFill>
                <a:schemeClr val="bg1"/>
              </a:solidFill>
              <a:latin typeface="Amasis MT Pro Medium"/>
              <a:cs typeface="Calibri"/>
            </a:endParaRPr>
          </a:p>
        </p:txBody>
      </p:sp>
    </p:spTree>
    <p:extLst>
      <p:ext uri="{BB962C8B-B14F-4D97-AF65-F5344CB8AC3E}">
        <p14:creationId xmlns:p14="http://schemas.microsoft.com/office/powerpoint/2010/main" val="128260570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text, electronics&#10;&#10;Description automatically generated">
            <a:extLst>
              <a:ext uri="{FF2B5EF4-FFF2-40B4-BE49-F238E27FC236}">
                <a16:creationId xmlns:a16="http://schemas.microsoft.com/office/drawing/2014/main" id="{25159BC6-B479-4067-B578-A06F7A732E84}"/>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pic>
        <p:nvPicPr>
          <p:cNvPr id="64" name="Picture 7" descr="Chart, pie chart&#10;&#10;Description automatically generated">
            <a:extLst>
              <a:ext uri="{FF2B5EF4-FFF2-40B4-BE49-F238E27FC236}">
                <a16:creationId xmlns:a16="http://schemas.microsoft.com/office/drawing/2014/main" id="{52C1D9D6-3A88-4DED-99B7-F7972D83532E}"/>
              </a:ext>
            </a:extLst>
          </p:cNvPr>
          <p:cNvPicPr>
            <a:picLocks noChangeAspect="1"/>
          </p:cNvPicPr>
          <p:nvPr/>
        </p:nvPicPr>
        <p:blipFill>
          <a:blip r:embed="rId3"/>
          <a:stretch>
            <a:fillRect/>
          </a:stretch>
        </p:blipFill>
        <p:spPr>
          <a:xfrm>
            <a:off x="2619554" y="1291866"/>
            <a:ext cx="5897700" cy="4276878"/>
          </a:xfrm>
          <a:prstGeom prst="rect">
            <a:avLst/>
          </a:prstGeom>
        </p:spPr>
      </p:pic>
      <p:sp>
        <p:nvSpPr>
          <p:cNvPr id="66" name="כותרת משנה 2">
            <a:extLst>
              <a:ext uri="{FF2B5EF4-FFF2-40B4-BE49-F238E27FC236}">
                <a16:creationId xmlns:a16="http://schemas.microsoft.com/office/drawing/2014/main" id="{49DB2B7A-51DC-40F3-B14F-059906B27C2A}"/>
              </a:ext>
            </a:extLst>
          </p:cNvPr>
          <p:cNvSpPr txBox="1">
            <a:spLocks/>
          </p:cNvSpPr>
          <p:nvPr/>
        </p:nvSpPr>
        <p:spPr>
          <a:xfrm>
            <a:off x="398972" y="-372005"/>
            <a:ext cx="4722413" cy="1124712"/>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rtl="0">
              <a:spcBef>
                <a:spcPct val="0"/>
              </a:spcBef>
              <a:spcAft>
                <a:spcPts val="600"/>
              </a:spcAft>
            </a:pPr>
            <a:r>
              <a:rPr lang="en-US" sz="2800" u="sng" dirty="0">
                <a:latin typeface="Amasis MT Pro Black"/>
                <a:ea typeface="+mj-ea"/>
                <a:cs typeface="+mj-cs"/>
              </a:rPr>
              <a:t>Authors Experience</a:t>
            </a:r>
          </a:p>
        </p:txBody>
      </p:sp>
      <p:sp>
        <p:nvSpPr>
          <p:cNvPr id="68" name="TextBox 67">
            <a:extLst>
              <a:ext uri="{FF2B5EF4-FFF2-40B4-BE49-F238E27FC236}">
                <a16:creationId xmlns:a16="http://schemas.microsoft.com/office/drawing/2014/main" id="{A0DC871B-92D8-42D2-95F9-5F5C634FA119}"/>
              </a:ext>
            </a:extLst>
          </p:cNvPr>
          <p:cNvSpPr txBox="1"/>
          <p:nvPr/>
        </p:nvSpPr>
        <p:spPr>
          <a:xfrm>
            <a:off x="369528" y="793946"/>
            <a:ext cx="8121270"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sz="1700" dirty="0">
                <a:latin typeface="Amasis MT Pro Medium"/>
              </a:rPr>
              <a:t>We can see that most of the authors are veterans with years of experience </a:t>
            </a:r>
          </a:p>
        </p:txBody>
      </p:sp>
    </p:spTree>
    <p:extLst>
      <p:ext uri="{BB962C8B-B14F-4D97-AF65-F5344CB8AC3E}">
        <p14:creationId xmlns:p14="http://schemas.microsoft.com/office/powerpoint/2010/main" val="233823400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text, electronics&#10;&#10;Description automatically generated">
            <a:extLst>
              <a:ext uri="{FF2B5EF4-FFF2-40B4-BE49-F238E27FC236}">
                <a16:creationId xmlns:a16="http://schemas.microsoft.com/office/drawing/2014/main" id="{25159BC6-B479-4067-B578-A06F7A732E84}"/>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3" name="כותרת משנה 2">
            <a:extLst>
              <a:ext uri="{FF2B5EF4-FFF2-40B4-BE49-F238E27FC236}">
                <a16:creationId xmlns:a16="http://schemas.microsoft.com/office/drawing/2014/main" id="{009ECFA9-3EFE-4087-B64D-962CFCE396A8}"/>
              </a:ext>
            </a:extLst>
          </p:cNvPr>
          <p:cNvSpPr txBox="1">
            <a:spLocks/>
          </p:cNvSpPr>
          <p:nvPr/>
        </p:nvSpPr>
        <p:spPr>
          <a:xfrm>
            <a:off x="398972" y="-372005"/>
            <a:ext cx="4491245" cy="1124712"/>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2800" u="sng" dirty="0">
                <a:solidFill>
                  <a:srgbClr val="FFFFFF"/>
                </a:solidFill>
                <a:latin typeface="Amasis MT Pro Black"/>
                <a:ea typeface="+mj-ea"/>
                <a:cs typeface="+mj-cs"/>
              </a:rPr>
              <a:t>Datasets Updates</a:t>
            </a:r>
            <a:endParaRPr lang="en-US" dirty="0">
              <a:solidFill>
                <a:srgbClr val="FFFFFF"/>
              </a:solidFill>
              <a:ea typeface="+mj-ea"/>
              <a:cs typeface="+mj-cs"/>
            </a:endParaRPr>
          </a:p>
        </p:txBody>
      </p:sp>
      <p:sp>
        <p:nvSpPr>
          <p:cNvPr id="5" name="TextBox 4">
            <a:extLst>
              <a:ext uri="{FF2B5EF4-FFF2-40B4-BE49-F238E27FC236}">
                <a16:creationId xmlns:a16="http://schemas.microsoft.com/office/drawing/2014/main" id="{179DE64A-6146-4C2E-81D5-21021B64B4BC}"/>
              </a:ext>
            </a:extLst>
          </p:cNvPr>
          <p:cNvSpPr txBox="1"/>
          <p:nvPr/>
        </p:nvSpPr>
        <p:spPr>
          <a:xfrm>
            <a:off x="352404" y="708329"/>
            <a:ext cx="7504820"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sz="1700" dirty="0">
                <a:solidFill>
                  <a:srgbClr val="FFFFFF"/>
                </a:solidFill>
                <a:latin typeface="Amasis MT Pro Medium"/>
              </a:rPr>
              <a:t>We can see that most of the datasets have been update over a year ago </a:t>
            </a:r>
          </a:p>
        </p:txBody>
      </p:sp>
      <p:pic>
        <p:nvPicPr>
          <p:cNvPr id="7" name="Picture 18" descr="Chart, pie chart&#10;&#10;Description automatically generated">
            <a:extLst>
              <a:ext uri="{FF2B5EF4-FFF2-40B4-BE49-F238E27FC236}">
                <a16:creationId xmlns:a16="http://schemas.microsoft.com/office/drawing/2014/main" id="{C6AD3E3A-27B2-41C9-967E-C2E05641C043}"/>
              </a:ext>
            </a:extLst>
          </p:cNvPr>
          <p:cNvPicPr>
            <a:picLocks noChangeAspect="1"/>
          </p:cNvPicPr>
          <p:nvPr/>
        </p:nvPicPr>
        <p:blipFill>
          <a:blip r:embed="rId3"/>
          <a:stretch>
            <a:fillRect/>
          </a:stretch>
        </p:blipFill>
        <p:spPr>
          <a:xfrm>
            <a:off x="3046289" y="1244426"/>
            <a:ext cx="5037760" cy="4369147"/>
          </a:xfrm>
          <a:prstGeom prst="rect">
            <a:avLst/>
          </a:prstGeom>
        </p:spPr>
      </p:pic>
    </p:spTree>
    <p:extLst>
      <p:ext uri="{BB962C8B-B14F-4D97-AF65-F5344CB8AC3E}">
        <p14:creationId xmlns:p14="http://schemas.microsoft.com/office/powerpoint/2010/main" val="252243321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text, electronics&#10;&#10;Description automatically generated">
            <a:extLst>
              <a:ext uri="{FF2B5EF4-FFF2-40B4-BE49-F238E27FC236}">
                <a16:creationId xmlns:a16="http://schemas.microsoft.com/office/drawing/2014/main" id="{25159BC6-B479-4067-B578-A06F7A732E84}"/>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3" name="כותרת משנה 2">
            <a:extLst>
              <a:ext uri="{FF2B5EF4-FFF2-40B4-BE49-F238E27FC236}">
                <a16:creationId xmlns:a16="http://schemas.microsoft.com/office/drawing/2014/main" id="{BA0BEE6C-2B51-403F-AB79-F7EBCEE59453}"/>
              </a:ext>
            </a:extLst>
          </p:cNvPr>
          <p:cNvSpPr txBox="1">
            <a:spLocks/>
          </p:cNvSpPr>
          <p:nvPr/>
        </p:nvSpPr>
        <p:spPr>
          <a:xfrm>
            <a:off x="398972" y="-372005"/>
            <a:ext cx="4818370" cy="1124712"/>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rtl="0">
              <a:spcBef>
                <a:spcPct val="0"/>
              </a:spcBef>
              <a:spcAft>
                <a:spcPts val="600"/>
              </a:spcAft>
            </a:pPr>
            <a:r>
              <a:rPr lang="en-US" sz="2800" u="sng" dirty="0">
                <a:solidFill>
                  <a:srgbClr val="FFFFFF"/>
                </a:solidFill>
                <a:latin typeface="Amasis MT Pro Black"/>
                <a:ea typeface="+mj-ea"/>
                <a:cs typeface="+mj-cs"/>
              </a:rPr>
              <a:t>Datasets Size Type</a:t>
            </a:r>
          </a:p>
        </p:txBody>
      </p:sp>
      <p:sp>
        <p:nvSpPr>
          <p:cNvPr id="5" name="TextBox 4">
            <a:extLst>
              <a:ext uri="{FF2B5EF4-FFF2-40B4-BE49-F238E27FC236}">
                <a16:creationId xmlns:a16="http://schemas.microsoft.com/office/drawing/2014/main" id="{0979D1CC-2EC6-419E-951E-85F86CE2EE8F}"/>
              </a:ext>
            </a:extLst>
          </p:cNvPr>
          <p:cNvSpPr txBox="1"/>
          <p:nvPr/>
        </p:nvSpPr>
        <p:spPr>
          <a:xfrm>
            <a:off x="395214" y="691205"/>
            <a:ext cx="9979180"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sz="1700" dirty="0">
                <a:solidFill>
                  <a:srgbClr val="FFFFFF"/>
                </a:solidFill>
                <a:latin typeface="Amasis MT Pro Medium"/>
              </a:rPr>
              <a:t>We can see that most of the datasets are in MB which means that most of them are not big datasets </a:t>
            </a:r>
          </a:p>
        </p:txBody>
      </p:sp>
      <p:pic>
        <p:nvPicPr>
          <p:cNvPr id="7" name="Picture 12" descr="Chart, pie chart&#10;&#10;Description automatically generated">
            <a:extLst>
              <a:ext uri="{FF2B5EF4-FFF2-40B4-BE49-F238E27FC236}">
                <a16:creationId xmlns:a16="http://schemas.microsoft.com/office/drawing/2014/main" id="{406BCAD0-66CF-4AB0-9C5D-D8BDDDA0ACD3}"/>
              </a:ext>
            </a:extLst>
          </p:cNvPr>
          <p:cNvPicPr>
            <a:picLocks noChangeAspect="1"/>
          </p:cNvPicPr>
          <p:nvPr/>
        </p:nvPicPr>
        <p:blipFill>
          <a:blip r:embed="rId3"/>
          <a:stretch>
            <a:fillRect/>
          </a:stretch>
        </p:blipFill>
        <p:spPr>
          <a:xfrm>
            <a:off x="3482940" y="1383549"/>
            <a:ext cx="4352818" cy="4227891"/>
          </a:xfrm>
          <a:prstGeom prst="rect">
            <a:avLst/>
          </a:prstGeom>
        </p:spPr>
      </p:pic>
    </p:spTree>
    <p:extLst>
      <p:ext uri="{BB962C8B-B14F-4D97-AF65-F5344CB8AC3E}">
        <p14:creationId xmlns:p14="http://schemas.microsoft.com/office/powerpoint/2010/main" val="8835042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text, electronics&#10;&#10;Description automatically generated">
            <a:extLst>
              <a:ext uri="{FF2B5EF4-FFF2-40B4-BE49-F238E27FC236}">
                <a16:creationId xmlns:a16="http://schemas.microsoft.com/office/drawing/2014/main" id="{25159BC6-B479-4067-B578-A06F7A732E84}"/>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3" name="כותרת משנה 2">
            <a:extLst>
              <a:ext uri="{FF2B5EF4-FFF2-40B4-BE49-F238E27FC236}">
                <a16:creationId xmlns:a16="http://schemas.microsoft.com/office/drawing/2014/main" id="{FC800E0E-6332-49BE-909F-0E3EF6ADC5BD}"/>
              </a:ext>
            </a:extLst>
          </p:cNvPr>
          <p:cNvSpPr txBox="1">
            <a:spLocks/>
          </p:cNvSpPr>
          <p:nvPr/>
        </p:nvSpPr>
        <p:spPr>
          <a:xfrm>
            <a:off x="390410" y="-140836"/>
            <a:ext cx="11475086" cy="1124712"/>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2800" u="sng" dirty="0">
                <a:solidFill>
                  <a:srgbClr val="FFFFFF"/>
                </a:solidFill>
                <a:latin typeface="Amasis MT Pro Black"/>
                <a:ea typeface="+mj-ea"/>
                <a:cs typeface="+mj-cs"/>
              </a:rPr>
              <a:t>Authors Experience Affect </a:t>
            </a:r>
            <a:r>
              <a:rPr lang="en-US" sz="2800" u="sng" dirty="0" err="1">
                <a:solidFill>
                  <a:srgbClr val="FFFFFF"/>
                </a:solidFill>
                <a:latin typeface="Amasis MT Pro Black"/>
                <a:ea typeface="+mj-ea"/>
                <a:cs typeface="+mj-cs"/>
              </a:rPr>
              <a:t>Usibility</a:t>
            </a:r>
            <a:r>
              <a:rPr lang="en-US" sz="2800" u="sng" dirty="0">
                <a:solidFill>
                  <a:srgbClr val="FFFFFF"/>
                </a:solidFill>
                <a:latin typeface="Amasis MT Pro Black"/>
                <a:ea typeface="+mj-ea"/>
                <a:cs typeface="+mj-cs"/>
              </a:rPr>
              <a:t> And Dataset Size</a:t>
            </a:r>
            <a:endParaRPr lang="en-US" dirty="0" err="1">
              <a:solidFill>
                <a:srgbClr val="FFFFFF"/>
              </a:solidFill>
              <a:ea typeface="+mj-ea"/>
              <a:cs typeface="+mj-cs"/>
            </a:endParaRPr>
          </a:p>
        </p:txBody>
      </p:sp>
      <p:sp>
        <p:nvSpPr>
          <p:cNvPr id="5" name="TextBox 4">
            <a:extLst>
              <a:ext uri="{FF2B5EF4-FFF2-40B4-BE49-F238E27FC236}">
                <a16:creationId xmlns:a16="http://schemas.microsoft.com/office/drawing/2014/main" id="{28F7C534-1584-4348-BEBF-D60E0545B33E}"/>
              </a:ext>
            </a:extLst>
          </p:cNvPr>
          <p:cNvSpPr txBox="1"/>
          <p:nvPr/>
        </p:nvSpPr>
        <p:spPr>
          <a:xfrm>
            <a:off x="386652" y="956620"/>
            <a:ext cx="11717225"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sz="1700" dirty="0">
                <a:solidFill>
                  <a:srgbClr val="FFFFFF"/>
                </a:solidFill>
                <a:latin typeface="Amasis MT Pro Medium"/>
                <a:ea typeface="+mn-lt"/>
                <a:cs typeface="+mn-lt"/>
              </a:rPr>
              <a:t>In regard of the information shown in the graphs, it is highly notable that the least accomplished authors focus more on usability of the data while the more accomplished authors focus on the quantity of the information regarding the topic in the database</a:t>
            </a:r>
            <a:endParaRPr lang="en-US">
              <a:solidFill>
                <a:srgbClr val="FFFFFF"/>
              </a:solidFill>
              <a:latin typeface="Amasis MT Pro Medium"/>
              <a:cs typeface="Calibri"/>
            </a:endParaRPr>
          </a:p>
        </p:txBody>
      </p:sp>
      <p:pic>
        <p:nvPicPr>
          <p:cNvPr id="7" name="Picture 12" descr="Chart, line chart&#10;&#10;Description automatically generated">
            <a:extLst>
              <a:ext uri="{FF2B5EF4-FFF2-40B4-BE49-F238E27FC236}">
                <a16:creationId xmlns:a16="http://schemas.microsoft.com/office/drawing/2014/main" id="{97C51039-6B67-441A-98EC-9B2EAF84138A}"/>
              </a:ext>
            </a:extLst>
          </p:cNvPr>
          <p:cNvPicPr>
            <a:picLocks noChangeAspect="1"/>
          </p:cNvPicPr>
          <p:nvPr/>
        </p:nvPicPr>
        <p:blipFill>
          <a:blip r:embed="rId3"/>
          <a:stretch>
            <a:fillRect/>
          </a:stretch>
        </p:blipFill>
        <p:spPr>
          <a:xfrm>
            <a:off x="477748" y="1749404"/>
            <a:ext cx="4361381" cy="3068092"/>
          </a:xfrm>
          <a:prstGeom prst="rect">
            <a:avLst/>
          </a:prstGeom>
        </p:spPr>
      </p:pic>
      <p:pic>
        <p:nvPicPr>
          <p:cNvPr id="9" name="Picture 12" descr="Chart, line chart&#10;&#10;Description automatically generated">
            <a:extLst>
              <a:ext uri="{FF2B5EF4-FFF2-40B4-BE49-F238E27FC236}">
                <a16:creationId xmlns:a16="http://schemas.microsoft.com/office/drawing/2014/main" id="{2553B4D6-3AC1-4348-BA46-2AEA00EE8C36}"/>
              </a:ext>
            </a:extLst>
          </p:cNvPr>
          <p:cNvPicPr>
            <a:picLocks noChangeAspect="1"/>
          </p:cNvPicPr>
          <p:nvPr/>
        </p:nvPicPr>
        <p:blipFill>
          <a:blip r:embed="rId4"/>
          <a:stretch>
            <a:fillRect/>
          </a:stretch>
        </p:blipFill>
        <p:spPr>
          <a:xfrm>
            <a:off x="5748584" y="1746025"/>
            <a:ext cx="4276085" cy="3071133"/>
          </a:xfrm>
          <a:prstGeom prst="rect">
            <a:avLst/>
          </a:prstGeom>
        </p:spPr>
      </p:pic>
    </p:spTree>
    <p:extLst>
      <p:ext uri="{BB962C8B-B14F-4D97-AF65-F5344CB8AC3E}">
        <p14:creationId xmlns:p14="http://schemas.microsoft.com/office/powerpoint/2010/main" val="132333257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text, electronics&#10;&#10;Description automatically generated">
            <a:extLst>
              <a:ext uri="{FF2B5EF4-FFF2-40B4-BE49-F238E27FC236}">
                <a16:creationId xmlns:a16="http://schemas.microsoft.com/office/drawing/2014/main" id="{25159BC6-B479-4067-B578-A06F7A732E84}"/>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3" name="TextBox 2">
            <a:extLst>
              <a:ext uri="{FF2B5EF4-FFF2-40B4-BE49-F238E27FC236}">
                <a16:creationId xmlns:a16="http://schemas.microsoft.com/office/drawing/2014/main" id="{7D1CDACB-57FB-45A3-9DE0-370C656CB908}"/>
              </a:ext>
            </a:extLst>
          </p:cNvPr>
          <p:cNvSpPr txBox="1"/>
          <p:nvPr/>
        </p:nvSpPr>
        <p:spPr>
          <a:xfrm>
            <a:off x="344650" y="752914"/>
            <a:ext cx="10258327"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sz="1700" dirty="0">
                <a:latin typeface="Amasis MT Pro Medium"/>
              </a:rPr>
              <a:t>We can see that the higher the experience of the author the more rating their dataset will get </a:t>
            </a:r>
          </a:p>
        </p:txBody>
      </p:sp>
      <p:pic>
        <p:nvPicPr>
          <p:cNvPr id="5" name="Picture 12" descr="Chart, line chart&#10;&#10;Description automatically generated">
            <a:extLst>
              <a:ext uri="{FF2B5EF4-FFF2-40B4-BE49-F238E27FC236}">
                <a16:creationId xmlns:a16="http://schemas.microsoft.com/office/drawing/2014/main" id="{5E65B5CA-A7DD-43F3-96BC-A1ACBDC265C1}"/>
              </a:ext>
            </a:extLst>
          </p:cNvPr>
          <p:cNvPicPr>
            <a:picLocks noChangeAspect="1"/>
          </p:cNvPicPr>
          <p:nvPr/>
        </p:nvPicPr>
        <p:blipFill>
          <a:blip r:embed="rId3"/>
          <a:stretch>
            <a:fillRect/>
          </a:stretch>
        </p:blipFill>
        <p:spPr>
          <a:xfrm>
            <a:off x="2220155" y="1631018"/>
            <a:ext cx="6244975" cy="4196741"/>
          </a:xfrm>
          <a:prstGeom prst="rect">
            <a:avLst/>
          </a:prstGeom>
        </p:spPr>
      </p:pic>
      <p:sp>
        <p:nvSpPr>
          <p:cNvPr id="7" name="כותרת משנה 2">
            <a:extLst>
              <a:ext uri="{FF2B5EF4-FFF2-40B4-BE49-F238E27FC236}">
                <a16:creationId xmlns:a16="http://schemas.microsoft.com/office/drawing/2014/main" id="{7BC03D17-C2D4-4B8A-94CA-2CC8B2875D58}"/>
              </a:ext>
            </a:extLst>
          </p:cNvPr>
          <p:cNvSpPr txBox="1">
            <a:spLocks/>
          </p:cNvSpPr>
          <p:nvPr/>
        </p:nvSpPr>
        <p:spPr>
          <a:xfrm>
            <a:off x="398972" y="-372005"/>
            <a:ext cx="6813268" cy="1124712"/>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2800" u="sng" dirty="0">
                <a:latin typeface="Amasis MT Pro Black"/>
                <a:ea typeface="+mj-ea"/>
                <a:cs typeface="+mj-cs"/>
              </a:rPr>
              <a:t>Author's Experience Affect Rating</a:t>
            </a:r>
            <a:endParaRPr lang="en-US">
              <a:ea typeface="+mj-ea"/>
              <a:cs typeface="Calibri"/>
            </a:endParaRPr>
          </a:p>
        </p:txBody>
      </p:sp>
    </p:spTree>
    <p:extLst>
      <p:ext uri="{BB962C8B-B14F-4D97-AF65-F5344CB8AC3E}">
        <p14:creationId xmlns:p14="http://schemas.microsoft.com/office/powerpoint/2010/main" val="39202980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תמונה 21">
            <a:extLst>
              <a:ext uri="{FF2B5EF4-FFF2-40B4-BE49-F238E27FC236}">
                <a16:creationId xmlns:a16="http://schemas.microsoft.com/office/drawing/2014/main" id="{9C44B706-6386-4406-BC0A-0330BC6F5082}"/>
              </a:ext>
            </a:extLst>
          </p:cNvPr>
          <p:cNvPicPr>
            <a:picLocks noChangeAspect="1"/>
          </p:cNvPicPr>
          <p:nvPr/>
        </p:nvPicPr>
        <p:blipFill rotWithShape="1">
          <a:blip r:embed="rId2"/>
          <a:srcRect l="7164" t="7599" r="27183" b="74"/>
          <a:stretch/>
        </p:blipFill>
        <p:spPr>
          <a:xfrm>
            <a:off x="3522468" y="10"/>
            <a:ext cx="8669532" cy="6857990"/>
          </a:xfrm>
          <a:prstGeom prst="rect">
            <a:avLst/>
          </a:prstGeom>
        </p:spPr>
      </p:pic>
      <p:sp>
        <p:nvSpPr>
          <p:cNvPr id="25" name="Rectangle 2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כותרת משנה 2">
            <a:extLst>
              <a:ext uri="{FF2B5EF4-FFF2-40B4-BE49-F238E27FC236}">
                <a16:creationId xmlns:a16="http://schemas.microsoft.com/office/drawing/2014/main" id="{DA2C7C56-8C82-45E0-9DD8-53F3C2F1139B}"/>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rtl="0">
              <a:spcBef>
                <a:spcPct val="0"/>
              </a:spcBef>
              <a:spcAft>
                <a:spcPts val="600"/>
              </a:spcAft>
            </a:pPr>
            <a:r>
              <a:rPr lang="en-US" sz="2800" dirty="0">
                <a:latin typeface="Amasis MT Pro Black"/>
                <a:ea typeface="+mj-ea"/>
                <a:cs typeface="+mj-cs"/>
              </a:rPr>
              <a:t>What Is Kaggle? </a:t>
            </a:r>
          </a:p>
        </p:txBody>
      </p:sp>
      <p:sp>
        <p:nvSpPr>
          <p:cNvPr id="28" name="Rectangle 2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2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תיבת טקסט 1">
            <a:extLst>
              <a:ext uri="{FF2B5EF4-FFF2-40B4-BE49-F238E27FC236}">
                <a16:creationId xmlns:a16="http://schemas.microsoft.com/office/drawing/2014/main" id="{D5906347-8F82-45B3-A513-F7C6EB1CC370}"/>
              </a:ext>
            </a:extLst>
          </p:cNvPr>
          <p:cNvSpPr txBox="1"/>
          <p:nvPr/>
        </p:nvSpPr>
        <p:spPr>
          <a:xfrm>
            <a:off x="371094" y="2718054"/>
            <a:ext cx="4509130"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rtl="0">
              <a:lnSpc>
                <a:spcPct val="90000"/>
              </a:lnSpc>
              <a:spcAft>
                <a:spcPts val="600"/>
              </a:spcAft>
            </a:pPr>
            <a:r>
              <a:rPr lang="en-US" sz="1700">
                <a:latin typeface="Amasis MT Pro Medium"/>
              </a:rPr>
              <a:t>Kaggle is an online community of data scientists and machine learning practitioners. Kaggle allows users to find and publish data sets, explore and build models in a web-based data-science environment</a:t>
            </a:r>
            <a:endParaRPr lang="he-IL"/>
          </a:p>
        </p:txBody>
      </p:sp>
    </p:spTree>
    <p:extLst>
      <p:ext uri="{BB962C8B-B14F-4D97-AF65-F5344CB8AC3E}">
        <p14:creationId xmlns:p14="http://schemas.microsoft.com/office/powerpoint/2010/main" val="200804267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text, electronics&#10;&#10;Description automatically generated">
            <a:extLst>
              <a:ext uri="{FF2B5EF4-FFF2-40B4-BE49-F238E27FC236}">
                <a16:creationId xmlns:a16="http://schemas.microsoft.com/office/drawing/2014/main" id="{25159BC6-B479-4067-B578-A06F7A732E84}"/>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58" name="כותרת משנה 2">
            <a:extLst>
              <a:ext uri="{FF2B5EF4-FFF2-40B4-BE49-F238E27FC236}">
                <a16:creationId xmlns:a16="http://schemas.microsoft.com/office/drawing/2014/main" id="{4BF3E034-031E-4948-8779-3609218F76D7}"/>
              </a:ext>
            </a:extLst>
          </p:cNvPr>
          <p:cNvSpPr txBox="1">
            <a:spLocks/>
          </p:cNvSpPr>
          <p:nvPr/>
        </p:nvSpPr>
        <p:spPr>
          <a:xfrm>
            <a:off x="398972" y="-372005"/>
            <a:ext cx="6813268" cy="1124712"/>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2800" u="sng" dirty="0">
                <a:latin typeface="Amasis MT Pro Black"/>
                <a:ea typeface="+mj-ea"/>
                <a:cs typeface="+mj-cs"/>
              </a:rPr>
              <a:t>Dataset's Size Affects On Rating</a:t>
            </a:r>
            <a:endParaRPr lang="en-US">
              <a:ea typeface="+mj-ea"/>
              <a:cs typeface="Calibri"/>
            </a:endParaRPr>
          </a:p>
        </p:txBody>
      </p:sp>
      <p:sp>
        <p:nvSpPr>
          <p:cNvPr id="60" name="TextBox 59">
            <a:extLst>
              <a:ext uri="{FF2B5EF4-FFF2-40B4-BE49-F238E27FC236}">
                <a16:creationId xmlns:a16="http://schemas.microsoft.com/office/drawing/2014/main" id="{B7FF6C89-4D3F-4130-BF57-37F04904FD3B}"/>
              </a:ext>
            </a:extLst>
          </p:cNvPr>
          <p:cNvSpPr txBox="1"/>
          <p:nvPr/>
        </p:nvSpPr>
        <p:spPr>
          <a:xfrm>
            <a:off x="361774" y="777146"/>
            <a:ext cx="9366930"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sz="1700" dirty="0">
                <a:latin typeface="Amasis MT Pro Medium"/>
              </a:rPr>
              <a:t>We can see that the bigger the dataset's size the higher the rating for the dataset </a:t>
            </a:r>
          </a:p>
        </p:txBody>
      </p:sp>
      <p:pic>
        <p:nvPicPr>
          <p:cNvPr id="62" name="Picture 12" descr="Chart, line chart&#10;&#10;Description automatically generated">
            <a:extLst>
              <a:ext uri="{FF2B5EF4-FFF2-40B4-BE49-F238E27FC236}">
                <a16:creationId xmlns:a16="http://schemas.microsoft.com/office/drawing/2014/main" id="{BC5CEEDC-350F-4CFA-A9D5-35BAFF0016A3}"/>
              </a:ext>
            </a:extLst>
          </p:cNvPr>
          <p:cNvPicPr>
            <a:picLocks noChangeAspect="1"/>
          </p:cNvPicPr>
          <p:nvPr/>
        </p:nvPicPr>
        <p:blipFill>
          <a:blip r:embed="rId3"/>
          <a:stretch>
            <a:fillRect/>
          </a:stretch>
        </p:blipFill>
        <p:spPr>
          <a:xfrm>
            <a:off x="2829819" y="1654526"/>
            <a:ext cx="5485721" cy="3860565"/>
          </a:xfrm>
          <a:prstGeom prst="rect">
            <a:avLst/>
          </a:prstGeom>
        </p:spPr>
      </p:pic>
    </p:spTree>
    <p:extLst>
      <p:ext uri="{BB962C8B-B14F-4D97-AF65-F5344CB8AC3E}">
        <p14:creationId xmlns:p14="http://schemas.microsoft.com/office/powerpoint/2010/main" val="130251256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text, electronics&#10;&#10;Description automatically generated">
            <a:extLst>
              <a:ext uri="{FF2B5EF4-FFF2-40B4-BE49-F238E27FC236}">
                <a16:creationId xmlns:a16="http://schemas.microsoft.com/office/drawing/2014/main" id="{25159BC6-B479-4067-B578-A06F7A732E84}"/>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52" name="TextBox 51">
            <a:extLst>
              <a:ext uri="{FF2B5EF4-FFF2-40B4-BE49-F238E27FC236}">
                <a16:creationId xmlns:a16="http://schemas.microsoft.com/office/drawing/2014/main" id="{0F41FE99-4D66-41CB-846C-7B36635BFAA3}"/>
              </a:ext>
            </a:extLst>
          </p:cNvPr>
          <p:cNvSpPr txBox="1"/>
          <p:nvPr/>
        </p:nvSpPr>
        <p:spPr>
          <a:xfrm>
            <a:off x="395214" y="691205"/>
            <a:ext cx="11545988"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sz="1700" dirty="0">
                <a:latin typeface="Amasis MT Pro Medium"/>
              </a:rPr>
              <a:t>Using spearman we search for possible correlation between 2 columns. As we can see there are 2 squares that have good correlation</a:t>
            </a:r>
          </a:p>
          <a:p>
            <a:pPr algn="l">
              <a:lnSpc>
                <a:spcPct val="90000"/>
              </a:lnSpc>
              <a:spcAft>
                <a:spcPts val="600"/>
              </a:spcAft>
            </a:pPr>
            <a:r>
              <a:rPr lang="en-US" sz="1700" dirty="0">
                <a:latin typeface="Amasis MT Pro Medium"/>
              </a:rPr>
              <a:t>Top left green square responds to correlations for the datasets</a:t>
            </a:r>
          </a:p>
          <a:p>
            <a:pPr algn="l">
              <a:lnSpc>
                <a:spcPct val="90000"/>
              </a:lnSpc>
              <a:spcAft>
                <a:spcPts val="600"/>
              </a:spcAft>
            </a:pPr>
            <a:r>
              <a:rPr lang="en-US" sz="1700" dirty="0">
                <a:latin typeface="Amasis MT Pro Medium"/>
              </a:rPr>
              <a:t>Right bottom square responds to correlations for the authors</a:t>
            </a:r>
          </a:p>
        </p:txBody>
      </p:sp>
      <p:pic>
        <p:nvPicPr>
          <p:cNvPr id="54" name="Picture 13" descr="Chart, treemap chart&#10;&#10;Description automatically generated">
            <a:extLst>
              <a:ext uri="{FF2B5EF4-FFF2-40B4-BE49-F238E27FC236}">
                <a16:creationId xmlns:a16="http://schemas.microsoft.com/office/drawing/2014/main" id="{D2222F78-BF56-414B-9569-E33FC54767CA}"/>
              </a:ext>
            </a:extLst>
          </p:cNvPr>
          <p:cNvPicPr>
            <a:picLocks noChangeAspect="1"/>
          </p:cNvPicPr>
          <p:nvPr/>
        </p:nvPicPr>
        <p:blipFill>
          <a:blip r:embed="rId3"/>
          <a:stretch>
            <a:fillRect/>
          </a:stretch>
        </p:blipFill>
        <p:spPr>
          <a:xfrm>
            <a:off x="1736332" y="1870545"/>
            <a:ext cx="7426504" cy="4486800"/>
          </a:xfrm>
          <a:prstGeom prst="rect">
            <a:avLst/>
          </a:prstGeom>
        </p:spPr>
      </p:pic>
      <p:sp>
        <p:nvSpPr>
          <p:cNvPr id="56" name="כותרת משנה 2">
            <a:extLst>
              <a:ext uri="{FF2B5EF4-FFF2-40B4-BE49-F238E27FC236}">
                <a16:creationId xmlns:a16="http://schemas.microsoft.com/office/drawing/2014/main" id="{1F431122-7CD0-4361-B835-53266F9349C1}"/>
              </a:ext>
            </a:extLst>
          </p:cNvPr>
          <p:cNvSpPr txBox="1">
            <a:spLocks/>
          </p:cNvSpPr>
          <p:nvPr/>
        </p:nvSpPr>
        <p:spPr>
          <a:xfrm>
            <a:off x="398972" y="-372005"/>
            <a:ext cx="6813268" cy="1124712"/>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2800" u="sng" dirty="0">
                <a:latin typeface="Amasis MT Pro Black"/>
                <a:ea typeface="+mj-ea"/>
                <a:cs typeface="+mj-cs"/>
              </a:rPr>
              <a:t>Spearman Correlation</a:t>
            </a:r>
            <a:endParaRPr lang="en-US">
              <a:ea typeface="+mj-ea"/>
              <a:cs typeface="Calibri"/>
            </a:endParaRPr>
          </a:p>
        </p:txBody>
      </p:sp>
    </p:spTree>
    <p:extLst>
      <p:ext uri="{BB962C8B-B14F-4D97-AF65-F5344CB8AC3E}">
        <p14:creationId xmlns:p14="http://schemas.microsoft.com/office/powerpoint/2010/main" val="82755484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text, electronics&#10;&#10;Description automatically generated">
            <a:extLst>
              <a:ext uri="{FF2B5EF4-FFF2-40B4-BE49-F238E27FC236}">
                <a16:creationId xmlns:a16="http://schemas.microsoft.com/office/drawing/2014/main" id="{25159BC6-B479-4067-B578-A06F7A732E84}"/>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48" name="כותרת משנה 2">
            <a:extLst>
              <a:ext uri="{FF2B5EF4-FFF2-40B4-BE49-F238E27FC236}">
                <a16:creationId xmlns:a16="http://schemas.microsoft.com/office/drawing/2014/main" id="{2DB5FBD1-6471-4B12-98A1-67FAE19F3A62}"/>
              </a:ext>
            </a:extLst>
          </p:cNvPr>
          <p:cNvSpPr txBox="1">
            <a:spLocks/>
          </p:cNvSpPr>
          <p:nvPr/>
        </p:nvSpPr>
        <p:spPr>
          <a:xfrm>
            <a:off x="398972" y="-372005"/>
            <a:ext cx="6813268" cy="1124712"/>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2800" u="sng" dirty="0">
                <a:solidFill>
                  <a:srgbClr val="FFFFFF"/>
                </a:solidFill>
                <a:latin typeface="Amasis MT Pro Black"/>
                <a:ea typeface="+mj-ea"/>
                <a:cs typeface="+mj-cs"/>
              </a:rPr>
              <a:t>Why Spearman And Not Pearson</a:t>
            </a:r>
            <a:endParaRPr lang="en-US" dirty="0">
              <a:solidFill>
                <a:srgbClr val="FFFFFF"/>
              </a:solidFill>
              <a:ea typeface="+mj-ea"/>
              <a:cs typeface="+mj-cs"/>
            </a:endParaRPr>
          </a:p>
        </p:txBody>
      </p:sp>
      <p:sp>
        <p:nvSpPr>
          <p:cNvPr id="50" name="TextBox 49">
            <a:extLst>
              <a:ext uri="{FF2B5EF4-FFF2-40B4-BE49-F238E27FC236}">
                <a16:creationId xmlns:a16="http://schemas.microsoft.com/office/drawing/2014/main" id="{04B4B457-31A9-4BED-A1E0-77D8DA6370E6}"/>
              </a:ext>
            </a:extLst>
          </p:cNvPr>
          <p:cNvSpPr txBox="1"/>
          <p:nvPr/>
        </p:nvSpPr>
        <p:spPr>
          <a:xfrm>
            <a:off x="395214" y="691205"/>
            <a:ext cx="11545988"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sz="1700" dirty="0">
                <a:solidFill>
                  <a:srgbClr val="FFFFFF"/>
                </a:solidFill>
                <a:latin typeface="Amasis MT Pro Medium"/>
                <a:ea typeface="+mn-lt"/>
                <a:cs typeface="+mn-lt"/>
              </a:rPr>
              <a:t>Pearson relies on data that is normally distributed and Spearman solves this in the form of the use of ranks. Spearman does not require the data to be distributed normally</a:t>
            </a:r>
            <a:endParaRPr lang="en-US">
              <a:solidFill>
                <a:srgbClr val="FFFFFF"/>
              </a:solidFill>
              <a:latin typeface="Amasis MT Pro Medium"/>
              <a:cs typeface="Calibri"/>
            </a:endParaRPr>
          </a:p>
        </p:txBody>
      </p:sp>
    </p:spTree>
    <p:extLst>
      <p:ext uri="{BB962C8B-B14F-4D97-AF65-F5344CB8AC3E}">
        <p14:creationId xmlns:p14="http://schemas.microsoft.com/office/powerpoint/2010/main" val="21790265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text, electronics&#10;&#10;Description automatically generated">
            <a:extLst>
              <a:ext uri="{FF2B5EF4-FFF2-40B4-BE49-F238E27FC236}">
                <a16:creationId xmlns:a16="http://schemas.microsoft.com/office/drawing/2014/main" id="{25159BC6-B479-4067-B578-A06F7A732E84}"/>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44" name="כותרת משנה 2">
            <a:extLst>
              <a:ext uri="{FF2B5EF4-FFF2-40B4-BE49-F238E27FC236}">
                <a16:creationId xmlns:a16="http://schemas.microsoft.com/office/drawing/2014/main" id="{6907B39D-7F66-4E35-B97D-B8A3500F3D02}"/>
              </a:ext>
            </a:extLst>
          </p:cNvPr>
          <p:cNvSpPr txBox="1">
            <a:spLocks/>
          </p:cNvSpPr>
          <p:nvPr/>
        </p:nvSpPr>
        <p:spPr>
          <a:xfrm>
            <a:off x="398972" y="-372005"/>
            <a:ext cx="10160930" cy="1124712"/>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2800" u="sng" dirty="0">
                <a:latin typeface="Amasis MT Pro Black"/>
                <a:ea typeface="+mj-ea"/>
                <a:cs typeface="+mj-cs"/>
              </a:rPr>
              <a:t>Best Posible Correlation Between Columns For Dataset</a:t>
            </a:r>
            <a:endParaRPr lang="en-US" dirty="0">
              <a:ea typeface="+mj-ea"/>
              <a:cs typeface="Calibri"/>
            </a:endParaRPr>
          </a:p>
        </p:txBody>
      </p:sp>
      <p:pic>
        <p:nvPicPr>
          <p:cNvPr id="46" name="Picture 3" descr="Chart, treemap chart&#10;&#10;Description automatically generated">
            <a:extLst>
              <a:ext uri="{FF2B5EF4-FFF2-40B4-BE49-F238E27FC236}">
                <a16:creationId xmlns:a16="http://schemas.microsoft.com/office/drawing/2014/main" id="{ABBC439E-7253-4AD3-9B83-55D72C823F97}"/>
              </a:ext>
            </a:extLst>
          </p:cNvPr>
          <p:cNvPicPr>
            <a:picLocks noChangeAspect="1"/>
          </p:cNvPicPr>
          <p:nvPr/>
        </p:nvPicPr>
        <p:blipFill>
          <a:blip r:embed="rId3"/>
          <a:stretch>
            <a:fillRect/>
          </a:stretch>
        </p:blipFill>
        <p:spPr>
          <a:xfrm>
            <a:off x="2922350" y="1969653"/>
            <a:ext cx="5094247" cy="4145744"/>
          </a:xfrm>
          <a:prstGeom prst="rect">
            <a:avLst/>
          </a:prstGeom>
        </p:spPr>
      </p:pic>
      <p:sp>
        <p:nvSpPr>
          <p:cNvPr id="4" name="TextBox 3">
            <a:extLst>
              <a:ext uri="{FF2B5EF4-FFF2-40B4-BE49-F238E27FC236}">
                <a16:creationId xmlns:a16="http://schemas.microsoft.com/office/drawing/2014/main" id="{35E75B1C-88B3-4F21-BB12-F0CB1D41BEBC}"/>
              </a:ext>
            </a:extLst>
          </p:cNvPr>
          <p:cNvSpPr txBox="1"/>
          <p:nvPr/>
        </p:nvSpPr>
        <p:spPr>
          <a:xfrm>
            <a:off x="395735" y="748004"/>
            <a:ext cx="9705203" cy="319869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sz="1700" dirty="0">
                <a:latin typeface="Amasis MT Pro Medium"/>
              </a:rPr>
              <a:t>We can see that these columns have a very high correlation so we will focus on them</a:t>
            </a:r>
          </a:p>
        </p:txBody>
      </p:sp>
    </p:spTree>
    <p:extLst>
      <p:ext uri="{BB962C8B-B14F-4D97-AF65-F5344CB8AC3E}">
        <p14:creationId xmlns:p14="http://schemas.microsoft.com/office/powerpoint/2010/main" val="620324216"/>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text, electronics&#10;&#10;Description automatically generated">
            <a:extLst>
              <a:ext uri="{FF2B5EF4-FFF2-40B4-BE49-F238E27FC236}">
                <a16:creationId xmlns:a16="http://schemas.microsoft.com/office/drawing/2014/main" id="{25159BC6-B479-4067-B578-A06F7A732E84}"/>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pic>
        <p:nvPicPr>
          <p:cNvPr id="38" name="Picture 3" descr="Chart&#10;&#10;Description automatically generated">
            <a:extLst>
              <a:ext uri="{FF2B5EF4-FFF2-40B4-BE49-F238E27FC236}">
                <a16:creationId xmlns:a16="http://schemas.microsoft.com/office/drawing/2014/main" id="{E967FE6F-E3D8-4F38-A03D-E70C6E906D77}"/>
              </a:ext>
            </a:extLst>
          </p:cNvPr>
          <p:cNvPicPr>
            <a:picLocks noChangeAspect="1"/>
          </p:cNvPicPr>
          <p:nvPr/>
        </p:nvPicPr>
        <p:blipFill>
          <a:blip r:embed="rId3"/>
          <a:stretch>
            <a:fillRect/>
          </a:stretch>
        </p:blipFill>
        <p:spPr>
          <a:xfrm>
            <a:off x="476913" y="1563148"/>
            <a:ext cx="5150004" cy="4884520"/>
          </a:xfrm>
          <a:prstGeom prst="rect">
            <a:avLst/>
          </a:prstGeom>
        </p:spPr>
      </p:pic>
      <p:sp>
        <p:nvSpPr>
          <p:cNvPr id="40" name="TextBox 39">
            <a:extLst>
              <a:ext uri="{FF2B5EF4-FFF2-40B4-BE49-F238E27FC236}">
                <a16:creationId xmlns:a16="http://schemas.microsoft.com/office/drawing/2014/main" id="{AD7FE304-BBB1-4ED4-8592-B9FDD59486A6}"/>
              </a:ext>
            </a:extLst>
          </p:cNvPr>
          <p:cNvSpPr txBox="1"/>
          <p:nvPr/>
        </p:nvSpPr>
        <p:spPr>
          <a:xfrm>
            <a:off x="395735" y="748004"/>
            <a:ext cx="9670954" cy="319869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sz="1700" dirty="0">
                <a:latin typeface="Amasis MT Pro Medium"/>
              </a:rPr>
              <a:t>This is the same graph as the spearman graph in the previous page only here we show the linear relation of the columns</a:t>
            </a:r>
          </a:p>
        </p:txBody>
      </p:sp>
      <p:sp>
        <p:nvSpPr>
          <p:cNvPr id="42" name="כותרת משנה 2">
            <a:extLst>
              <a:ext uri="{FF2B5EF4-FFF2-40B4-BE49-F238E27FC236}">
                <a16:creationId xmlns:a16="http://schemas.microsoft.com/office/drawing/2014/main" id="{093C27FC-53D2-41C7-9735-D43E217EA6D8}"/>
              </a:ext>
            </a:extLst>
          </p:cNvPr>
          <p:cNvSpPr txBox="1">
            <a:spLocks/>
          </p:cNvSpPr>
          <p:nvPr/>
        </p:nvSpPr>
        <p:spPr>
          <a:xfrm>
            <a:off x="398972" y="-372005"/>
            <a:ext cx="9381807" cy="1124712"/>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2800" u="sng" dirty="0">
                <a:latin typeface="Amasis MT Pro Black"/>
                <a:ea typeface="+mj-ea"/>
                <a:cs typeface="+mj-cs"/>
              </a:rPr>
              <a:t>Spearman Correlation(in ratio)</a:t>
            </a:r>
          </a:p>
        </p:txBody>
      </p:sp>
    </p:spTree>
    <p:extLst>
      <p:ext uri="{BB962C8B-B14F-4D97-AF65-F5344CB8AC3E}">
        <p14:creationId xmlns:p14="http://schemas.microsoft.com/office/powerpoint/2010/main" val="228681762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text, electronics&#10;&#10;Description automatically generated">
            <a:extLst>
              <a:ext uri="{FF2B5EF4-FFF2-40B4-BE49-F238E27FC236}">
                <a16:creationId xmlns:a16="http://schemas.microsoft.com/office/drawing/2014/main" id="{25159BC6-B479-4067-B578-A06F7A732E84}"/>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6" name="כותרת משנה 2">
            <a:extLst>
              <a:ext uri="{FF2B5EF4-FFF2-40B4-BE49-F238E27FC236}">
                <a16:creationId xmlns:a16="http://schemas.microsoft.com/office/drawing/2014/main" id="{9DD1EC56-F038-4014-BF1C-274E7D9139BB}"/>
              </a:ext>
            </a:extLst>
          </p:cNvPr>
          <p:cNvSpPr txBox="1">
            <a:spLocks/>
          </p:cNvSpPr>
          <p:nvPr/>
        </p:nvSpPr>
        <p:spPr>
          <a:xfrm>
            <a:off x="398972" y="-372005"/>
            <a:ext cx="9381807" cy="1124712"/>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2800" u="sng" dirty="0">
                <a:latin typeface="Amasis MT Pro Black"/>
                <a:ea typeface="+mj-ea"/>
                <a:cs typeface="+mj-cs"/>
              </a:rPr>
              <a:t>Relation Between The Columns And Rating</a:t>
            </a:r>
          </a:p>
        </p:txBody>
      </p:sp>
      <p:pic>
        <p:nvPicPr>
          <p:cNvPr id="28" name="Picture 10" descr="Chart, line chart&#10;&#10;Description automatically generated">
            <a:extLst>
              <a:ext uri="{FF2B5EF4-FFF2-40B4-BE49-F238E27FC236}">
                <a16:creationId xmlns:a16="http://schemas.microsoft.com/office/drawing/2014/main" id="{DB220A8E-6080-488B-A703-CB57EE243DDA}"/>
              </a:ext>
            </a:extLst>
          </p:cNvPr>
          <p:cNvPicPr>
            <a:picLocks noChangeAspect="1"/>
          </p:cNvPicPr>
          <p:nvPr/>
        </p:nvPicPr>
        <p:blipFill>
          <a:blip r:embed="rId3"/>
          <a:stretch>
            <a:fillRect/>
          </a:stretch>
        </p:blipFill>
        <p:spPr>
          <a:xfrm>
            <a:off x="460520" y="1374169"/>
            <a:ext cx="3672468" cy="2679944"/>
          </a:xfrm>
          <a:prstGeom prst="rect">
            <a:avLst/>
          </a:prstGeom>
        </p:spPr>
      </p:pic>
      <p:pic>
        <p:nvPicPr>
          <p:cNvPr id="30" name="Picture 11" descr="Chart, line chart&#10;&#10;Description automatically generated">
            <a:extLst>
              <a:ext uri="{FF2B5EF4-FFF2-40B4-BE49-F238E27FC236}">
                <a16:creationId xmlns:a16="http://schemas.microsoft.com/office/drawing/2014/main" id="{CBEEE83F-1E89-4907-9943-614E0154CF6A}"/>
              </a:ext>
            </a:extLst>
          </p:cNvPr>
          <p:cNvPicPr>
            <a:picLocks noChangeAspect="1"/>
          </p:cNvPicPr>
          <p:nvPr/>
        </p:nvPicPr>
        <p:blipFill>
          <a:blip r:embed="rId4"/>
          <a:stretch>
            <a:fillRect/>
          </a:stretch>
        </p:blipFill>
        <p:spPr>
          <a:xfrm>
            <a:off x="4224056" y="1374399"/>
            <a:ext cx="4007004" cy="2679485"/>
          </a:xfrm>
          <a:prstGeom prst="rect">
            <a:avLst/>
          </a:prstGeom>
        </p:spPr>
      </p:pic>
      <p:pic>
        <p:nvPicPr>
          <p:cNvPr id="32" name="Picture 12" descr="Chart, line chart&#10;&#10;Description automatically generated">
            <a:extLst>
              <a:ext uri="{FF2B5EF4-FFF2-40B4-BE49-F238E27FC236}">
                <a16:creationId xmlns:a16="http://schemas.microsoft.com/office/drawing/2014/main" id="{EA2F6B44-9471-4E1A-A5FC-4F6F4C10CCCC}"/>
              </a:ext>
            </a:extLst>
          </p:cNvPr>
          <p:cNvPicPr>
            <a:picLocks noChangeAspect="1"/>
          </p:cNvPicPr>
          <p:nvPr/>
        </p:nvPicPr>
        <p:blipFill>
          <a:blip r:embed="rId5"/>
          <a:stretch>
            <a:fillRect/>
          </a:stretch>
        </p:blipFill>
        <p:spPr>
          <a:xfrm>
            <a:off x="460520" y="4158560"/>
            <a:ext cx="3672468" cy="2640310"/>
          </a:xfrm>
          <a:prstGeom prst="rect">
            <a:avLst/>
          </a:prstGeom>
        </p:spPr>
      </p:pic>
      <p:pic>
        <p:nvPicPr>
          <p:cNvPr id="34" name="Picture 13" descr="Chart, line chart&#10;&#10;Description automatically generated">
            <a:extLst>
              <a:ext uri="{FF2B5EF4-FFF2-40B4-BE49-F238E27FC236}">
                <a16:creationId xmlns:a16="http://schemas.microsoft.com/office/drawing/2014/main" id="{DA3E17CC-E995-409F-AE64-0C1FFCBF83F7}"/>
              </a:ext>
            </a:extLst>
          </p:cNvPr>
          <p:cNvPicPr>
            <a:picLocks noChangeAspect="1"/>
          </p:cNvPicPr>
          <p:nvPr/>
        </p:nvPicPr>
        <p:blipFill>
          <a:blip r:embed="rId6"/>
          <a:stretch>
            <a:fillRect/>
          </a:stretch>
        </p:blipFill>
        <p:spPr>
          <a:xfrm>
            <a:off x="4224057" y="4162145"/>
            <a:ext cx="4007004" cy="2633139"/>
          </a:xfrm>
          <a:prstGeom prst="rect">
            <a:avLst/>
          </a:prstGeom>
        </p:spPr>
      </p:pic>
      <p:sp>
        <p:nvSpPr>
          <p:cNvPr id="36" name="TextBox 35">
            <a:extLst>
              <a:ext uri="{FF2B5EF4-FFF2-40B4-BE49-F238E27FC236}">
                <a16:creationId xmlns:a16="http://schemas.microsoft.com/office/drawing/2014/main" id="{DA00E3D6-206E-4451-AA8E-1607FD801C70}"/>
              </a:ext>
            </a:extLst>
          </p:cNvPr>
          <p:cNvSpPr txBox="1"/>
          <p:nvPr/>
        </p:nvSpPr>
        <p:spPr>
          <a:xfrm>
            <a:off x="395735" y="748004"/>
            <a:ext cx="11237763" cy="319869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sz="1700" dirty="0">
                <a:latin typeface="Amasis MT Pro Medium"/>
              </a:rPr>
              <a:t>We can see that there is an ascending graph for Downloads, Views, Notebooks and Topics which means there is a relation between these column and ratings</a:t>
            </a:r>
          </a:p>
        </p:txBody>
      </p:sp>
    </p:spTree>
    <p:extLst>
      <p:ext uri="{BB962C8B-B14F-4D97-AF65-F5344CB8AC3E}">
        <p14:creationId xmlns:p14="http://schemas.microsoft.com/office/powerpoint/2010/main" val="952048007"/>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text, electronics&#10;&#10;Description automatically generated">
            <a:extLst>
              <a:ext uri="{FF2B5EF4-FFF2-40B4-BE49-F238E27FC236}">
                <a16:creationId xmlns:a16="http://schemas.microsoft.com/office/drawing/2014/main" id="{25159BC6-B479-4067-B578-A06F7A732E84}"/>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6" name="כותרת משנה 2">
            <a:extLst>
              <a:ext uri="{FF2B5EF4-FFF2-40B4-BE49-F238E27FC236}">
                <a16:creationId xmlns:a16="http://schemas.microsoft.com/office/drawing/2014/main" id="{D82DA45E-D436-473F-B391-1F88E588A2CB}"/>
              </a:ext>
            </a:extLst>
          </p:cNvPr>
          <p:cNvSpPr txBox="1">
            <a:spLocks/>
          </p:cNvSpPr>
          <p:nvPr/>
        </p:nvSpPr>
        <p:spPr>
          <a:xfrm>
            <a:off x="301960" y="-1996326"/>
            <a:ext cx="11783121" cy="2900518"/>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u="sng" dirty="0">
                <a:latin typeface="Amasis MT Pro Black"/>
                <a:ea typeface="+mn-lt"/>
                <a:cs typeface="+mn-lt"/>
              </a:rPr>
              <a:t>Best Posible Correlation Between Columns For Author</a:t>
            </a:r>
            <a:endParaRPr lang="en-US" dirty="0">
              <a:latin typeface="Amasis MT Pro Black"/>
              <a:ea typeface="+mn-lt"/>
              <a:cs typeface="+mn-lt"/>
            </a:endParaRPr>
          </a:p>
        </p:txBody>
      </p:sp>
      <p:pic>
        <p:nvPicPr>
          <p:cNvPr id="7" name="Picture 7" descr="Chart, treemap chart&#10;&#10;Description automatically generated">
            <a:extLst>
              <a:ext uri="{FF2B5EF4-FFF2-40B4-BE49-F238E27FC236}">
                <a16:creationId xmlns:a16="http://schemas.microsoft.com/office/drawing/2014/main" id="{5328AF0E-3F4D-4028-A7BA-17C4E5D3DC23}"/>
              </a:ext>
            </a:extLst>
          </p:cNvPr>
          <p:cNvPicPr>
            <a:picLocks noChangeAspect="1"/>
          </p:cNvPicPr>
          <p:nvPr/>
        </p:nvPicPr>
        <p:blipFill>
          <a:blip r:embed="rId3"/>
          <a:stretch>
            <a:fillRect/>
          </a:stretch>
        </p:blipFill>
        <p:spPr>
          <a:xfrm>
            <a:off x="352454" y="1717126"/>
            <a:ext cx="5493834" cy="4430072"/>
          </a:xfrm>
          <a:prstGeom prst="rect">
            <a:avLst/>
          </a:prstGeom>
        </p:spPr>
      </p:pic>
      <p:sp>
        <p:nvSpPr>
          <p:cNvPr id="3" name="TextBox 2">
            <a:extLst>
              <a:ext uri="{FF2B5EF4-FFF2-40B4-BE49-F238E27FC236}">
                <a16:creationId xmlns:a16="http://schemas.microsoft.com/office/drawing/2014/main" id="{8A9B2985-6C8A-4AF5-8E86-7BB0D824A149}"/>
              </a:ext>
            </a:extLst>
          </p:cNvPr>
          <p:cNvSpPr txBox="1"/>
          <p:nvPr/>
        </p:nvSpPr>
        <p:spPr>
          <a:xfrm>
            <a:off x="301555" y="902116"/>
            <a:ext cx="9705203" cy="319869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sz="1700" dirty="0">
                <a:latin typeface="Amasis MT Pro Medium"/>
              </a:rPr>
              <a:t>We can see that these columns have a very high correlation so we will focus on them</a:t>
            </a:r>
          </a:p>
        </p:txBody>
      </p:sp>
    </p:spTree>
    <p:extLst>
      <p:ext uri="{BB962C8B-B14F-4D97-AF65-F5344CB8AC3E}">
        <p14:creationId xmlns:p14="http://schemas.microsoft.com/office/powerpoint/2010/main" val="800135161"/>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text, electronics&#10;&#10;Description automatically generated">
            <a:extLst>
              <a:ext uri="{FF2B5EF4-FFF2-40B4-BE49-F238E27FC236}">
                <a16:creationId xmlns:a16="http://schemas.microsoft.com/office/drawing/2014/main" id="{25159BC6-B479-4067-B578-A06F7A732E84}"/>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6" name="כותרת משנה 2">
            <a:extLst>
              <a:ext uri="{FF2B5EF4-FFF2-40B4-BE49-F238E27FC236}">
                <a16:creationId xmlns:a16="http://schemas.microsoft.com/office/drawing/2014/main" id="{D82DA45E-D436-473F-B391-1F88E588A2CB}"/>
              </a:ext>
            </a:extLst>
          </p:cNvPr>
          <p:cNvSpPr txBox="1">
            <a:spLocks/>
          </p:cNvSpPr>
          <p:nvPr/>
        </p:nvSpPr>
        <p:spPr>
          <a:xfrm>
            <a:off x="204439" y="-1990687"/>
            <a:ext cx="11783121" cy="2900518"/>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u="sng" dirty="0">
                <a:latin typeface="Amasis MT Pro Black"/>
                <a:ea typeface="+mn-lt"/>
                <a:cs typeface="+mn-lt"/>
              </a:rPr>
              <a:t>Spearman Correlation(in ratio)</a:t>
            </a:r>
            <a:endParaRPr lang="en-US" sz="2800">
              <a:latin typeface="Amasis MT Pro Black"/>
              <a:ea typeface="+mn-lt"/>
              <a:cs typeface="+mn-lt"/>
            </a:endParaRPr>
          </a:p>
          <a:p>
            <a:pPr>
              <a:spcBef>
                <a:spcPct val="0"/>
              </a:spcBef>
              <a:spcAft>
                <a:spcPts val="600"/>
              </a:spcAft>
            </a:pPr>
            <a:endParaRPr lang="en-US" sz="2800" u="sng" dirty="0">
              <a:latin typeface="Amasis MT Pro Black"/>
              <a:ea typeface="+mj-ea"/>
              <a:cs typeface="Calibri Light"/>
            </a:endParaRPr>
          </a:p>
        </p:txBody>
      </p:sp>
      <p:pic>
        <p:nvPicPr>
          <p:cNvPr id="4" name="Picture 4" descr="Chart&#10;&#10;Description automatically generated">
            <a:extLst>
              <a:ext uri="{FF2B5EF4-FFF2-40B4-BE49-F238E27FC236}">
                <a16:creationId xmlns:a16="http://schemas.microsoft.com/office/drawing/2014/main" id="{C829202B-5CC0-44A5-B01B-6EB6B860E7D4}"/>
              </a:ext>
            </a:extLst>
          </p:cNvPr>
          <p:cNvPicPr>
            <a:picLocks noChangeAspect="1"/>
          </p:cNvPicPr>
          <p:nvPr/>
        </p:nvPicPr>
        <p:blipFill>
          <a:blip r:embed="rId3"/>
          <a:stretch>
            <a:fillRect/>
          </a:stretch>
        </p:blipFill>
        <p:spPr>
          <a:xfrm>
            <a:off x="356630" y="1126550"/>
            <a:ext cx="5382321" cy="5307385"/>
          </a:xfrm>
          <a:prstGeom prst="rect">
            <a:avLst/>
          </a:prstGeom>
        </p:spPr>
      </p:pic>
      <p:sp>
        <p:nvSpPr>
          <p:cNvPr id="5" name="TextBox 4">
            <a:extLst>
              <a:ext uri="{FF2B5EF4-FFF2-40B4-BE49-F238E27FC236}">
                <a16:creationId xmlns:a16="http://schemas.microsoft.com/office/drawing/2014/main" id="{93FD2F77-26F5-4783-A35B-76C792720267}"/>
              </a:ext>
            </a:extLst>
          </p:cNvPr>
          <p:cNvSpPr txBox="1"/>
          <p:nvPr/>
        </p:nvSpPr>
        <p:spPr>
          <a:xfrm>
            <a:off x="237759" y="506394"/>
            <a:ext cx="9670954" cy="319869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sz="1700" dirty="0">
                <a:latin typeface="Amasis MT Pro Medium"/>
              </a:rPr>
              <a:t>This is the same graph as the spearman graph in the previous page only here we show the linear connection of the columns</a:t>
            </a:r>
          </a:p>
        </p:txBody>
      </p:sp>
    </p:spTree>
    <p:extLst>
      <p:ext uri="{BB962C8B-B14F-4D97-AF65-F5344CB8AC3E}">
        <p14:creationId xmlns:p14="http://schemas.microsoft.com/office/powerpoint/2010/main" val="3456999538"/>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text, electronics&#10;&#10;Description automatically generated">
            <a:extLst>
              <a:ext uri="{FF2B5EF4-FFF2-40B4-BE49-F238E27FC236}">
                <a16:creationId xmlns:a16="http://schemas.microsoft.com/office/drawing/2014/main" id="{25159BC6-B479-4067-B578-A06F7A732E84}"/>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pic>
        <p:nvPicPr>
          <p:cNvPr id="4" name="Picture 4" descr="Chart, line chart&#10;&#10;Description automatically generated">
            <a:extLst>
              <a:ext uri="{FF2B5EF4-FFF2-40B4-BE49-F238E27FC236}">
                <a16:creationId xmlns:a16="http://schemas.microsoft.com/office/drawing/2014/main" id="{EAD1E688-5D4C-4D82-AC3F-71F05100C303}"/>
              </a:ext>
            </a:extLst>
          </p:cNvPr>
          <p:cNvPicPr>
            <a:picLocks noChangeAspect="1"/>
          </p:cNvPicPr>
          <p:nvPr/>
        </p:nvPicPr>
        <p:blipFill>
          <a:blip r:embed="rId3"/>
          <a:stretch>
            <a:fillRect/>
          </a:stretch>
        </p:blipFill>
        <p:spPr>
          <a:xfrm>
            <a:off x="273205" y="1373870"/>
            <a:ext cx="2743200" cy="1898602"/>
          </a:xfrm>
          <a:prstGeom prst="rect">
            <a:avLst/>
          </a:prstGeom>
        </p:spPr>
      </p:pic>
      <p:pic>
        <p:nvPicPr>
          <p:cNvPr id="5" name="Picture 6" descr="Chart, line chart&#10;&#10;Description automatically generated">
            <a:extLst>
              <a:ext uri="{FF2B5EF4-FFF2-40B4-BE49-F238E27FC236}">
                <a16:creationId xmlns:a16="http://schemas.microsoft.com/office/drawing/2014/main" id="{D94D5222-590F-4BFC-AAC8-141388FE918E}"/>
              </a:ext>
            </a:extLst>
          </p:cNvPr>
          <p:cNvPicPr>
            <a:picLocks noChangeAspect="1"/>
          </p:cNvPicPr>
          <p:nvPr/>
        </p:nvPicPr>
        <p:blipFill>
          <a:blip r:embed="rId4"/>
          <a:stretch>
            <a:fillRect/>
          </a:stretch>
        </p:blipFill>
        <p:spPr>
          <a:xfrm>
            <a:off x="3126058" y="1380226"/>
            <a:ext cx="2668859" cy="1904478"/>
          </a:xfrm>
          <a:prstGeom prst="rect">
            <a:avLst/>
          </a:prstGeom>
        </p:spPr>
      </p:pic>
      <p:pic>
        <p:nvPicPr>
          <p:cNvPr id="7" name="Picture 7" descr="Chart, line chart&#10;&#10;Description automatically generated">
            <a:extLst>
              <a:ext uri="{FF2B5EF4-FFF2-40B4-BE49-F238E27FC236}">
                <a16:creationId xmlns:a16="http://schemas.microsoft.com/office/drawing/2014/main" id="{12EE1060-E9A4-4EFC-8ECC-953E475A3229}"/>
              </a:ext>
            </a:extLst>
          </p:cNvPr>
          <p:cNvPicPr>
            <a:picLocks noChangeAspect="1"/>
          </p:cNvPicPr>
          <p:nvPr/>
        </p:nvPicPr>
        <p:blipFill>
          <a:blip r:embed="rId5"/>
          <a:stretch>
            <a:fillRect/>
          </a:stretch>
        </p:blipFill>
        <p:spPr>
          <a:xfrm>
            <a:off x="5904571" y="1384256"/>
            <a:ext cx="2696737" cy="1896415"/>
          </a:xfrm>
          <a:prstGeom prst="rect">
            <a:avLst/>
          </a:prstGeom>
        </p:spPr>
      </p:pic>
      <p:pic>
        <p:nvPicPr>
          <p:cNvPr id="8" name="Picture 8" descr="Chart, line chart&#10;&#10;Description automatically generated">
            <a:extLst>
              <a:ext uri="{FF2B5EF4-FFF2-40B4-BE49-F238E27FC236}">
                <a16:creationId xmlns:a16="http://schemas.microsoft.com/office/drawing/2014/main" id="{CDA6C4ED-45DE-4FD7-9378-7406A1983EE2}"/>
              </a:ext>
            </a:extLst>
          </p:cNvPr>
          <p:cNvPicPr>
            <a:picLocks noChangeAspect="1"/>
          </p:cNvPicPr>
          <p:nvPr/>
        </p:nvPicPr>
        <p:blipFill>
          <a:blip r:embed="rId6"/>
          <a:stretch>
            <a:fillRect/>
          </a:stretch>
        </p:blipFill>
        <p:spPr>
          <a:xfrm>
            <a:off x="3126059" y="3500755"/>
            <a:ext cx="2668859" cy="1900883"/>
          </a:xfrm>
          <a:prstGeom prst="rect">
            <a:avLst/>
          </a:prstGeom>
        </p:spPr>
      </p:pic>
      <p:pic>
        <p:nvPicPr>
          <p:cNvPr id="9" name="Picture 9" descr="Chart, line chart&#10;&#10;Description automatically generated">
            <a:extLst>
              <a:ext uri="{FF2B5EF4-FFF2-40B4-BE49-F238E27FC236}">
                <a16:creationId xmlns:a16="http://schemas.microsoft.com/office/drawing/2014/main" id="{1747AD97-8202-4A85-AAE5-F2B4F9E6DA57}"/>
              </a:ext>
            </a:extLst>
          </p:cNvPr>
          <p:cNvPicPr>
            <a:picLocks noChangeAspect="1"/>
          </p:cNvPicPr>
          <p:nvPr/>
        </p:nvPicPr>
        <p:blipFill>
          <a:blip r:embed="rId7"/>
          <a:stretch>
            <a:fillRect/>
          </a:stretch>
        </p:blipFill>
        <p:spPr>
          <a:xfrm>
            <a:off x="273205" y="3493499"/>
            <a:ext cx="2743200" cy="1896807"/>
          </a:xfrm>
          <a:prstGeom prst="rect">
            <a:avLst/>
          </a:prstGeom>
        </p:spPr>
      </p:pic>
      <p:sp>
        <p:nvSpPr>
          <p:cNvPr id="14" name="TextBox 13">
            <a:extLst>
              <a:ext uri="{FF2B5EF4-FFF2-40B4-BE49-F238E27FC236}">
                <a16:creationId xmlns:a16="http://schemas.microsoft.com/office/drawing/2014/main" id="{0A91E722-CA49-4802-9B50-F05AA89FFF6A}"/>
              </a:ext>
            </a:extLst>
          </p:cNvPr>
          <p:cNvSpPr txBox="1"/>
          <p:nvPr/>
        </p:nvSpPr>
        <p:spPr>
          <a:xfrm>
            <a:off x="207376" y="768261"/>
            <a:ext cx="9807944" cy="166613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sz="1700" dirty="0">
                <a:latin typeface="Amasis MT Pro Medium"/>
              </a:rPr>
              <a:t>We can see a noticeable ascension as a dependency on Experience of the author</a:t>
            </a:r>
          </a:p>
        </p:txBody>
      </p:sp>
      <p:sp>
        <p:nvSpPr>
          <p:cNvPr id="3" name="כותרת משנה 2">
            <a:extLst>
              <a:ext uri="{FF2B5EF4-FFF2-40B4-BE49-F238E27FC236}">
                <a16:creationId xmlns:a16="http://schemas.microsoft.com/office/drawing/2014/main" id="{ED2CCF39-5FE0-46AF-BEBB-780FA1274D6F}"/>
              </a:ext>
            </a:extLst>
          </p:cNvPr>
          <p:cNvSpPr txBox="1">
            <a:spLocks/>
          </p:cNvSpPr>
          <p:nvPr/>
        </p:nvSpPr>
        <p:spPr>
          <a:xfrm>
            <a:off x="166655" y="-418469"/>
            <a:ext cx="10627026" cy="1124712"/>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2800" u="sng" dirty="0">
                <a:latin typeface="Amasis MT Pro Black"/>
                <a:ea typeface="+mj-ea"/>
                <a:cs typeface="+mj-cs"/>
              </a:rPr>
              <a:t>Relation Between The Columns And Author's Experience</a:t>
            </a:r>
          </a:p>
        </p:txBody>
      </p:sp>
    </p:spTree>
    <p:extLst>
      <p:ext uri="{BB962C8B-B14F-4D97-AF65-F5344CB8AC3E}">
        <p14:creationId xmlns:p14="http://schemas.microsoft.com/office/powerpoint/2010/main" val="1146220674"/>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Background pattern&#10;&#10;Description automatically generated">
            <a:extLst>
              <a:ext uri="{FF2B5EF4-FFF2-40B4-BE49-F238E27FC236}">
                <a16:creationId xmlns:a16="http://schemas.microsoft.com/office/drawing/2014/main" id="{9BA09F0B-4059-4DC4-836D-E5FDEDB5EFFA}"/>
              </a:ext>
            </a:extLst>
          </p:cNvPr>
          <p:cNvPicPr>
            <a:picLocks noChangeAspect="1"/>
          </p:cNvPicPr>
          <p:nvPr/>
        </p:nvPicPr>
        <p:blipFill rotWithShape="1">
          <a:blip r:embed="rId2"/>
          <a:srcRect l="7063" t="9091" r="2028"/>
          <a:stretch/>
        </p:blipFill>
        <p:spPr>
          <a:xfrm>
            <a:off x="-1" y="10"/>
            <a:ext cx="12192001" cy="6857990"/>
          </a:xfrm>
          <a:prstGeom prst="rect">
            <a:avLst/>
          </a:prstGeom>
        </p:spPr>
      </p:pic>
      <p:sp>
        <p:nvSpPr>
          <p:cNvPr id="33" name="Rectangle 3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95343957-E68B-4AD9-9B8A-93BA0B9FD0DE}"/>
              </a:ext>
            </a:extLst>
          </p:cNvPr>
          <p:cNvSpPr txBox="1"/>
          <p:nvPr/>
        </p:nvSpPr>
        <p:spPr>
          <a:xfrm>
            <a:off x="404553" y="3091928"/>
            <a:ext cx="9078562" cy="23876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l" rtl="0">
              <a:lnSpc>
                <a:spcPct val="90000"/>
              </a:lnSpc>
              <a:spcBef>
                <a:spcPct val="0"/>
              </a:spcBef>
              <a:spcAft>
                <a:spcPts val="600"/>
              </a:spcAft>
            </a:pPr>
            <a:r>
              <a:rPr lang="en-US" sz="4800" dirty="0">
                <a:latin typeface="Amasis MT Pro Black"/>
                <a:ea typeface="+mj-ea"/>
                <a:cs typeface="+mj-cs"/>
              </a:rPr>
              <a:t>Machine Learning</a:t>
            </a:r>
          </a:p>
        </p:txBody>
      </p:sp>
      <p:sp>
        <p:nvSpPr>
          <p:cNvPr id="35" name="Rectangle: Rounded Corners 3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17733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תמונה 3">
            <a:extLst>
              <a:ext uri="{FF2B5EF4-FFF2-40B4-BE49-F238E27FC236}">
                <a16:creationId xmlns:a16="http://schemas.microsoft.com/office/drawing/2014/main" id="{5E0D7A87-5A1C-47AC-838E-7BB8F3082C64}"/>
              </a:ext>
            </a:extLst>
          </p:cNvPr>
          <p:cNvPicPr>
            <a:picLocks noChangeAspect="1"/>
          </p:cNvPicPr>
          <p:nvPr/>
        </p:nvPicPr>
        <p:blipFill rotWithShape="1">
          <a:blip r:embed="rId2"/>
          <a:srcRect l="7164" t="7599" r="27183" b="74"/>
          <a:stretch/>
        </p:blipFill>
        <p:spPr>
          <a:xfrm>
            <a:off x="3522468" y="1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כותרת משנה 2">
            <a:extLst>
              <a:ext uri="{FF2B5EF4-FFF2-40B4-BE49-F238E27FC236}">
                <a16:creationId xmlns:a16="http://schemas.microsoft.com/office/drawing/2014/main" id="{60264374-63CC-4B1E-82A8-467E165461E9}"/>
              </a:ext>
            </a:extLst>
          </p:cNvPr>
          <p:cNvSpPr txBox="1">
            <a:spLocks/>
          </p:cNvSpPr>
          <p:nvPr/>
        </p:nvSpPr>
        <p:spPr>
          <a:xfrm>
            <a:off x="294038" y="1152726"/>
            <a:ext cx="4060753" cy="1124712"/>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2800">
                <a:latin typeface="Amasis MT Pro Black"/>
                <a:ea typeface="+mj-ea"/>
                <a:cs typeface="+mj-cs"/>
              </a:rPr>
              <a:t>External Resources </a:t>
            </a:r>
            <a:endParaRPr lang="he-IL">
              <a:latin typeface="Amasis MT Pro Black"/>
              <a:ea typeface="+mj-ea"/>
              <a:cs typeface="+mj-cs"/>
            </a:endParaRP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תיבת טקסט 5">
            <a:extLst>
              <a:ext uri="{FF2B5EF4-FFF2-40B4-BE49-F238E27FC236}">
                <a16:creationId xmlns:a16="http://schemas.microsoft.com/office/drawing/2014/main" id="{A447BF7E-C178-4E59-8A9D-C9003B71D590}"/>
              </a:ext>
            </a:extLst>
          </p:cNvPr>
          <p:cNvSpPr txBox="1"/>
          <p:nvPr/>
        </p:nvSpPr>
        <p:spPr>
          <a:xfrm>
            <a:off x="371094" y="2718054"/>
            <a:ext cx="4474883"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dirty="0">
                <a:latin typeface="Amasis MT Pro Medium"/>
                <a:ea typeface="+mn-lt"/>
                <a:cs typeface="+mn-lt"/>
                <a:hlinkClick r:id="rId3"/>
              </a:rPr>
              <a:t>Kaggle website</a:t>
            </a:r>
            <a:endParaRPr lang="he-IL">
              <a:latin typeface="Amasis MT Pro Medium"/>
            </a:endParaRPr>
          </a:p>
        </p:txBody>
      </p:sp>
    </p:spTree>
    <p:extLst>
      <p:ext uri="{BB962C8B-B14F-4D97-AF65-F5344CB8AC3E}">
        <p14:creationId xmlns:p14="http://schemas.microsoft.com/office/powerpoint/2010/main" val="187011870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7">
            <a:extLst>
              <a:ext uri="{FF2B5EF4-FFF2-40B4-BE49-F238E27FC236}">
                <a16:creationId xmlns:a16="http://schemas.microsoft.com/office/drawing/2014/main" id="{4FC4C13A-E84F-4C37-BB7E-A581B321C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29">
            <a:extLst>
              <a:ext uri="{FF2B5EF4-FFF2-40B4-BE49-F238E27FC236}">
                <a16:creationId xmlns:a16="http://schemas.microsoft.com/office/drawing/2014/main" id="{78E212E7-238A-4F81-A7D5-1873B4938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2">
            <a:extLst>
              <a:ext uri="{FF2B5EF4-FFF2-40B4-BE49-F238E27FC236}">
                <a16:creationId xmlns:a16="http://schemas.microsoft.com/office/drawing/2014/main" id="{1DD12753-9616-4FAA-B6F9-700FE38C8756}"/>
              </a:ext>
            </a:extLst>
          </p:cNvPr>
          <p:cNvPicPr>
            <a:picLocks noChangeAspect="1"/>
          </p:cNvPicPr>
          <p:nvPr/>
        </p:nvPicPr>
        <p:blipFill rotWithShape="1">
          <a:blip r:embed="rId2">
            <a:alphaModFix amt="60000"/>
          </a:blip>
          <a:srcRect/>
          <a:stretch/>
        </p:blipFill>
        <p:spPr>
          <a:xfrm>
            <a:off x="20" y="1"/>
            <a:ext cx="12191980" cy="6858000"/>
          </a:xfrm>
          <a:prstGeom prst="rect">
            <a:avLst/>
          </a:prstGeom>
        </p:spPr>
      </p:pic>
      <p:sp>
        <p:nvSpPr>
          <p:cNvPr id="24" name="TextBox 23">
            <a:extLst>
              <a:ext uri="{FF2B5EF4-FFF2-40B4-BE49-F238E27FC236}">
                <a16:creationId xmlns:a16="http://schemas.microsoft.com/office/drawing/2014/main" id="{C82AB446-D548-4335-85F0-C449309A6413}"/>
              </a:ext>
            </a:extLst>
          </p:cNvPr>
          <p:cNvSpPr txBox="1"/>
          <p:nvPr/>
        </p:nvSpPr>
        <p:spPr>
          <a:xfrm>
            <a:off x="184802" y="-767501"/>
            <a:ext cx="4707671" cy="122565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l" rtl="0">
              <a:lnSpc>
                <a:spcPct val="90000"/>
              </a:lnSpc>
              <a:spcBef>
                <a:spcPct val="0"/>
              </a:spcBef>
              <a:spcAft>
                <a:spcPts val="600"/>
              </a:spcAft>
            </a:pPr>
            <a:r>
              <a:rPr lang="en-US" sz="2400" u="sng" kern="1200" dirty="0">
                <a:solidFill>
                  <a:schemeClr val="bg1"/>
                </a:solidFill>
                <a:latin typeface="Amasis MT Pro Black"/>
                <a:ea typeface="+mj-ea"/>
                <a:cs typeface="+mj-cs"/>
              </a:rPr>
              <a:t>Machine Learning</a:t>
            </a:r>
            <a:endParaRPr lang="en-US" sz="2400" u="sng" kern="1200">
              <a:solidFill>
                <a:schemeClr val="bg1"/>
              </a:solidFill>
              <a:latin typeface="Amasis MT Pro Black"/>
              <a:ea typeface="+mj-ea"/>
              <a:cs typeface="Calibri Light"/>
            </a:endParaRPr>
          </a:p>
        </p:txBody>
      </p:sp>
      <p:sp>
        <p:nvSpPr>
          <p:cNvPr id="25" name="TextBox 24">
            <a:extLst>
              <a:ext uri="{FF2B5EF4-FFF2-40B4-BE49-F238E27FC236}">
                <a16:creationId xmlns:a16="http://schemas.microsoft.com/office/drawing/2014/main" id="{31762016-463F-4723-A4F9-3C470FC95627}"/>
              </a:ext>
            </a:extLst>
          </p:cNvPr>
          <p:cNvSpPr txBox="1"/>
          <p:nvPr/>
        </p:nvSpPr>
        <p:spPr>
          <a:xfrm>
            <a:off x="188615" y="460478"/>
            <a:ext cx="11418388" cy="115727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rtl="0">
              <a:lnSpc>
                <a:spcPct val="90000"/>
              </a:lnSpc>
              <a:spcAft>
                <a:spcPts val="600"/>
              </a:spcAft>
            </a:pPr>
            <a:r>
              <a:rPr lang="en-US" dirty="0">
                <a:solidFill>
                  <a:schemeClr val="bg1"/>
                </a:solidFill>
                <a:latin typeface="Amasis MT Pro Medium"/>
              </a:rPr>
              <a:t>For this phase we are using regression models in order to see if we indeed can predict the popularity (the rating and the views) of a freshly new dataset in KAGGLE website.</a:t>
            </a:r>
          </a:p>
          <a:p>
            <a:pPr algn="l">
              <a:lnSpc>
                <a:spcPct val="90000"/>
              </a:lnSpc>
              <a:spcAft>
                <a:spcPts val="600"/>
              </a:spcAft>
            </a:pPr>
            <a:endParaRPr lang="en-US" dirty="0">
              <a:solidFill>
                <a:schemeClr val="bg1"/>
              </a:solidFill>
              <a:latin typeface="Amasis MT Pro Medium"/>
            </a:endParaRPr>
          </a:p>
        </p:txBody>
      </p:sp>
      <p:sp>
        <p:nvSpPr>
          <p:cNvPr id="26" name="TextBox 25">
            <a:extLst>
              <a:ext uri="{FF2B5EF4-FFF2-40B4-BE49-F238E27FC236}">
                <a16:creationId xmlns:a16="http://schemas.microsoft.com/office/drawing/2014/main" id="{4C6BC69A-20B7-4D6E-AFCF-102CE523AF4C}"/>
              </a:ext>
            </a:extLst>
          </p:cNvPr>
          <p:cNvSpPr txBox="1"/>
          <p:nvPr/>
        </p:nvSpPr>
        <p:spPr>
          <a:xfrm>
            <a:off x="166945" y="529718"/>
            <a:ext cx="5869256" cy="124423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l">
              <a:lnSpc>
                <a:spcPct val="90000"/>
              </a:lnSpc>
              <a:spcBef>
                <a:spcPct val="0"/>
              </a:spcBef>
              <a:spcAft>
                <a:spcPts val="600"/>
              </a:spcAft>
            </a:pPr>
            <a:r>
              <a:rPr lang="en-US" sz="2400" u="sng" dirty="0">
                <a:solidFill>
                  <a:schemeClr val="bg1"/>
                </a:solidFill>
                <a:latin typeface="Amasis MT Pro Black"/>
                <a:ea typeface="+mj-ea"/>
                <a:cs typeface="+mj-cs"/>
              </a:rPr>
              <a:t>Before Machine Learning Process</a:t>
            </a:r>
            <a:endParaRPr lang="en-US" sz="2400" u="sng">
              <a:solidFill>
                <a:schemeClr val="bg1"/>
              </a:solidFill>
              <a:latin typeface="Amasis MT Pro Black"/>
              <a:ea typeface="+mj-ea"/>
              <a:cs typeface="Calibri"/>
            </a:endParaRPr>
          </a:p>
        </p:txBody>
      </p:sp>
      <p:sp>
        <p:nvSpPr>
          <p:cNvPr id="42" name="TextBox 41">
            <a:extLst>
              <a:ext uri="{FF2B5EF4-FFF2-40B4-BE49-F238E27FC236}">
                <a16:creationId xmlns:a16="http://schemas.microsoft.com/office/drawing/2014/main" id="{207C7218-DDAD-444B-AC1E-F439CCEC90FF}"/>
              </a:ext>
            </a:extLst>
          </p:cNvPr>
          <p:cNvSpPr txBox="1"/>
          <p:nvPr/>
        </p:nvSpPr>
        <p:spPr>
          <a:xfrm>
            <a:off x="188614" y="1701071"/>
            <a:ext cx="11414530" cy="172833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dirty="0">
                <a:solidFill>
                  <a:schemeClr val="bg1"/>
                </a:solidFill>
                <a:latin typeface="Amasis MT Pro Medium"/>
              </a:rPr>
              <a:t>Firstly we remove non-numeric columns, removing outliers with IQR, scaling the data with </a:t>
            </a:r>
            <a:r>
              <a:rPr lang="en-US" dirty="0" err="1">
                <a:solidFill>
                  <a:schemeClr val="bg1"/>
                </a:solidFill>
                <a:latin typeface="Amasis MT Pro Medium"/>
              </a:rPr>
              <a:t>standartScalar</a:t>
            </a:r>
            <a:r>
              <a:rPr lang="en-US" dirty="0">
                <a:solidFill>
                  <a:schemeClr val="bg1"/>
                </a:solidFill>
                <a:latin typeface="Amasis MT Pro Medium"/>
              </a:rPr>
              <a:t> and removing the most correlated data(because they do not add any new information)</a:t>
            </a:r>
            <a:endParaRPr lang="en-US" dirty="0">
              <a:solidFill>
                <a:schemeClr val="bg1"/>
              </a:solidFill>
            </a:endParaRPr>
          </a:p>
        </p:txBody>
      </p:sp>
      <p:sp>
        <p:nvSpPr>
          <p:cNvPr id="44" name="TextBox 43">
            <a:extLst>
              <a:ext uri="{FF2B5EF4-FFF2-40B4-BE49-F238E27FC236}">
                <a16:creationId xmlns:a16="http://schemas.microsoft.com/office/drawing/2014/main" id="{34BF9E7F-2A9B-4510-8972-1C93140A1BD3}"/>
              </a:ext>
            </a:extLst>
          </p:cNvPr>
          <p:cNvSpPr txBox="1"/>
          <p:nvPr/>
        </p:nvSpPr>
        <p:spPr>
          <a:xfrm>
            <a:off x="131969" y="1883941"/>
            <a:ext cx="6662991" cy="122565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l">
              <a:lnSpc>
                <a:spcPct val="90000"/>
              </a:lnSpc>
              <a:spcBef>
                <a:spcPct val="0"/>
              </a:spcBef>
              <a:spcAft>
                <a:spcPts val="600"/>
              </a:spcAft>
            </a:pPr>
            <a:r>
              <a:rPr lang="en-US" sz="2400" u="sng" dirty="0">
                <a:solidFill>
                  <a:schemeClr val="bg1"/>
                </a:solidFill>
                <a:latin typeface="Amasis MT Pro Black"/>
                <a:ea typeface="+mj-ea"/>
                <a:cs typeface="+mj-cs"/>
              </a:rPr>
              <a:t>Machine Learning Process</a:t>
            </a:r>
            <a:endParaRPr lang="en-US" u="sng">
              <a:solidFill>
                <a:schemeClr val="bg1"/>
              </a:solidFill>
              <a:ea typeface="+mj-ea"/>
              <a:cs typeface="Calibri"/>
            </a:endParaRPr>
          </a:p>
        </p:txBody>
      </p:sp>
      <p:sp>
        <p:nvSpPr>
          <p:cNvPr id="46" name="TextBox 45">
            <a:extLst>
              <a:ext uri="{FF2B5EF4-FFF2-40B4-BE49-F238E27FC236}">
                <a16:creationId xmlns:a16="http://schemas.microsoft.com/office/drawing/2014/main" id="{83A406A8-28D1-40D8-BB97-17B237DC2E01}"/>
              </a:ext>
            </a:extLst>
          </p:cNvPr>
          <p:cNvSpPr txBox="1"/>
          <p:nvPr/>
        </p:nvSpPr>
        <p:spPr>
          <a:xfrm>
            <a:off x="164767" y="3106161"/>
            <a:ext cx="10653757" cy="364771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dirty="0">
                <a:solidFill>
                  <a:schemeClr val="bg1"/>
                </a:solidFill>
                <a:latin typeface="Amasis MT Pro Medium"/>
              </a:rPr>
              <a:t>The reason for using regression models is because we want to predict on </a:t>
            </a:r>
            <a:r>
              <a:rPr lang="en-US" dirty="0">
                <a:solidFill>
                  <a:schemeClr val="bg1"/>
                </a:solidFill>
                <a:latin typeface="Amasis MT Pro Medium"/>
                <a:ea typeface="+mn-lt"/>
                <a:cs typeface="+mn-lt"/>
              </a:rPr>
              <a:t>continuous variables. We searched for the regression model with the best prediction results from the following regressions</a:t>
            </a:r>
          </a:p>
          <a:p>
            <a:pPr algn="l">
              <a:lnSpc>
                <a:spcPct val="90000"/>
              </a:lnSpc>
              <a:spcAft>
                <a:spcPts val="600"/>
              </a:spcAft>
            </a:pPr>
            <a:r>
              <a:rPr lang="en-US" dirty="0">
                <a:solidFill>
                  <a:schemeClr val="bg1"/>
                </a:solidFill>
                <a:latin typeface="Amasis MT Pro Medium"/>
                <a:ea typeface="+mn-lt"/>
                <a:cs typeface="+mn-lt"/>
              </a:rPr>
              <a:t>Linear Regression</a:t>
            </a:r>
          </a:p>
          <a:p>
            <a:pPr algn="l">
              <a:lnSpc>
                <a:spcPct val="90000"/>
              </a:lnSpc>
              <a:spcAft>
                <a:spcPts val="600"/>
              </a:spcAft>
            </a:pPr>
            <a:r>
              <a:rPr lang="en-US" dirty="0">
                <a:solidFill>
                  <a:schemeClr val="bg1"/>
                </a:solidFill>
                <a:latin typeface="Amasis MT Pro Medium"/>
                <a:ea typeface="+mn-lt"/>
                <a:cs typeface="+mn-lt"/>
              </a:rPr>
              <a:t>Ridge Regression</a:t>
            </a:r>
          </a:p>
          <a:p>
            <a:pPr algn="l">
              <a:lnSpc>
                <a:spcPct val="90000"/>
              </a:lnSpc>
              <a:spcAft>
                <a:spcPts val="600"/>
              </a:spcAft>
            </a:pPr>
            <a:r>
              <a:rPr lang="en-US" dirty="0">
                <a:solidFill>
                  <a:schemeClr val="bg1"/>
                </a:solidFill>
                <a:latin typeface="Amasis MT Pro Medium"/>
                <a:ea typeface="+mn-lt"/>
                <a:cs typeface="+mn-lt"/>
              </a:rPr>
              <a:t>Lasso Regression</a:t>
            </a:r>
          </a:p>
          <a:p>
            <a:pPr algn="l">
              <a:lnSpc>
                <a:spcPct val="90000"/>
              </a:lnSpc>
              <a:spcAft>
                <a:spcPts val="600"/>
              </a:spcAft>
            </a:pPr>
            <a:r>
              <a:rPr lang="en-US" dirty="0">
                <a:solidFill>
                  <a:schemeClr val="bg1"/>
                </a:solidFill>
                <a:latin typeface="Amasis MT Pro Medium"/>
                <a:ea typeface="+mn-lt"/>
                <a:cs typeface="+mn-lt"/>
              </a:rPr>
              <a:t>KNN Regression</a:t>
            </a:r>
          </a:p>
          <a:p>
            <a:pPr algn="l">
              <a:lnSpc>
                <a:spcPct val="90000"/>
              </a:lnSpc>
              <a:spcAft>
                <a:spcPts val="600"/>
              </a:spcAft>
            </a:pPr>
            <a:r>
              <a:rPr lang="en-US" dirty="0">
                <a:solidFill>
                  <a:schemeClr val="bg1"/>
                </a:solidFill>
                <a:latin typeface="Amasis MT Pro Medium"/>
                <a:ea typeface="+mn-lt"/>
                <a:cs typeface="+mn-lt"/>
              </a:rPr>
              <a:t>Random Forest Regression</a:t>
            </a:r>
          </a:p>
        </p:txBody>
      </p:sp>
    </p:spTree>
    <p:extLst>
      <p:ext uri="{BB962C8B-B14F-4D97-AF65-F5344CB8AC3E}">
        <p14:creationId xmlns:p14="http://schemas.microsoft.com/office/powerpoint/2010/main" val="1445140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7">
            <a:extLst>
              <a:ext uri="{FF2B5EF4-FFF2-40B4-BE49-F238E27FC236}">
                <a16:creationId xmlns:a16="http://schemas.microsoft.com/office/drawing/2014/main" id="{4FC4C13A-E84F-4C37-BB7E-A581B321C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29">
            <a:extLst>
              <a:ext uri="{FF2B5EF4-FFF2-40B4-BE49-F238E27FC236}">
                <a16:creationId xmlns:a16="http://schemas.microsoft.com/office/drawing/2014/main" id="{78E212E7-238A-4F81-A7D5-1873B4938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2">
            <a:extLst>
              <a:ext uri="{FF2B5EF4-FFF2-40B4-BE49-F238E27FC236}">
                <a16:creationId xmlns:a16="http://schemas.microsoft.com/office/drawing/2014/main" id="{1DD12753-9616-4FAA-B6F9-700FE38C8756}"/>
              </a:ext>
            </a:extLst>
          </p:cNvPr>
          <p:cNvPicPr>
            <a:picLocks noChangeAspect="1"/>
          </p:cNvPicPr>
          <p:nvPr/>
        </p:nvPicPr>
        <p:blipFill rotWithShape="1">
          <a:blip r:embed="rId2">
            <a:alphaModFix amt="60000"/>
          </a:blip>
          <a:srcRect/>
          <a:stretch/>
        </p:blipFill>
        <p:spPr>
          <a:xfrm>
            <a:off x="20" y="1"/>
            <a:ext cx="12191980" cy="6858000"/>
          </a:xfrm>
          <a:prstGeom prst="rect">
            <a:avLst/>
          </a:prstGeom>
        </p:spPr>
      </p:pic>
      <p:sp>
        <p:nvSpPr>
          <p:cNvPr id="7" name="TextBox 6">
            <a:extLst>
              <a:ext uri="{FF2B5EF4-FFF2-40B4-BE49-F238E27FC236}">
                <a16:creationId xmlns:a16="http://schemas.microsoft.com/office/drawing/2014/main" id="{8FAFE360-89BF-4E5D-8649-2079269CACA8}"/>
              </a:ext>
            </a:extLst>
          </p:cNvPr>
          <p:cNvSpPr txBox="1"/>
          <p:nvPr/>
        </p:nvSpPr>
        <p:spPr>
          <a:xfrm>
            <a:off x="142461" y="-566950"/>
            <a:ext cx="10271707" cy="122565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l">
              <a:lnSpc>
                <a:spcPct val="90000"/>
              </a:lnSpc>
              <a:spcBef>
                <a:spcPct val="0"/>
              </a:spcBef>
              <a:spcAft>
                <a:spcPts val="600"/>
              </a:spcAft>
            </a:pPr>
            <a:r>
              <a:rPr lang="en-US" sz="2400" u="sng" dirty="0">
                <a:solidFill>
                  <a:schemeClr val="bg1"/>
                </a:solidFill>
                <a:latin typeface="Amasis MT Pro Black"/>
                <a:ea typeface="+mj-ea"/>
                <a:cs typeface="+mj-cs"/>
              </a:rPr>
              <a:t>Predicting How Much Rating A New </a:t>
            </a:r>
            <a:r>
              <a:rPr lang="en-US" sz="2400" u="sng" dirty="0" err="1">
                <a:solidFill>
                  <a:schemeClr val="bg1"/>
                </a:solidFill>
                <a:latin typeface="Amasis MT Pro Black"/>
                <a:ea typeface="+mj-ea"/>
                <a:cs typeface="+mj-cs"/>
              </a:rPr>
              <a:t>DataSet</a:t>
            </a:r>
            <a:r>
              <a:rPr lang="en-US" sz="2400" u="sng" dirty="0">
                <a:solidFill>
                  <a:schemeClr val="bg1"/>
                </a:solidFill>
                <a:latin typeface="Amasis MT Pro Black"/>
                <a:ea typeface="+mj-ea"/>
                <a:cs typeface="+mj-cs"/>
              </a:rPr>
              <a:t> Will Get</a:t>
            </a:r>
            <a:endParaRPr lang="en-US" u="sng">
              <a:solidFill>
                <a:schemeClr val="bg1"/>
              </a:solidFill>
              <a:ea typeface="+mj-ea"/>
              <a:cs typeface="Calibri"/>
            </a:endParaRPr>
          </a:p>
        </p:txBody>
      </p:sp>
      <p:sp>
        <p:nvSpPr>
          <p:cNvPr id="8" name="TextBox 7">
            <a:extLst>
              <a:ext uri="{FF2B5EF4-FFF2-40B4-BE49-F238E27FC236}">
                <a16:creationId xmlns:a16="http://schemas.microsoft.com/office/drawing/2014/main" id="{57AEA72F-DE47-45FA-AC4B-5FCB095D7DAA}"/>
              </a:ext>
            </a:extLst>
          </p:cNvPr>
          <p:cNvSpPr txBox="1"/>
          <p:nvPr/>
        </p:nvSpPr>
        <p:spPr>
          <a:xfrm>
            <a:off x="156985" y="210527"/>
            <a:ext cx="6662991" cy="122565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l">
              <a:lnSpc>
                <a:spcPct val="90000"/>
              </a:lnSpc>
              <a:spcBef>
                <a:spcPct val="0"/>
              </a:spcBef>
              <a:spcAft>
                <a:spcPts val="600"/>
              </a:spcAft>
            </a:pPr>
            <a:r>
              <a:rPr lang="en-US" sz="2400" u="sng" dirty="0">
                <a:solidFill>
                  <a:schemeClr val="bg1"/>
                </a:solidFill>
                <a:latin typeface="Amasis MT Pro Black"/>
                <a:ea typeface="+mj-ea"/>
                <a:cs typeface="+mj-cs"/>
              </a:rPr>
              <a:t>Preparing The Dataset</a:t>
            </a:r>
            <a:endParaRPr lang="en-US" sz="2400" u="sng">
              <a:solidFill>
                <a:schemeClr val="bg1"/>
              </a:solidFill>
              <a:latin typeface="Amasis MT Pro Black"/>
              <a:ea typeface="+mj-ea"/>
              <a:cs typeface="Calibri"/>
            </a:endParaRPr>
          </a:p>
        </p:txBody>
      </p:sp>
      <p:sp>
        <p:nvSpPr>
          <p:cNvPr id="10" name="TextBox 9">
            <a:extLst>
              <a:ext uri="{FF2B5EF4-FFF2-40B4-BE49-F238E27FC236}">
                <a16:creationId xmlns:a16="http://schemas.microsoft.com/office/drawing/2014/main" id="{0AAD6F8A-53A7-46C5-8ED2-E092311CDBA3}"/>
              </a:ext>
            </a:extLst>
          </p:cNvPr>
          <p:cNvSpPr txBox="1"/>
          <p:nvPr/>
        </p:nvSpPr>
        <p:spPr>
          <a:xfrm>
            <a:off x="160798" y="1410249"/>
            <a:ext cx="5621682" cy="134312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dirty="0">
                <a:solidFill>
                  <a:schemeClr val="bg1"/>
                </a:solidFill>
                <a:latin typeface="Amasis MT Pro Medium"/>
              </a:rPr>
              <a:t>Splitting the data into train and test</a:t>
            </a:r>
            <a:endParaRPr lang="en-US" dirty="0">
              <a:solidFill>
                <a:schemeClr val="bg1"/>
              </a:solidFill>
            </a:endParaRPr>
          </a:p>
          <a:p>
            <a:pPr algn="l">
              <a:lnSpc>
                <a:spcPct val="90000"/>
              </a:lnSpc>
              <a:spcAft>
                <a:spcPts val="600"/>
              </a:spcAft>
            </a:pPr>
            <a:r>
              <a:rPr lang="en-US" dirty="0">
                <a:solidFill>
                  <a:schemeClr val="bg1"/>
                </a:solidFill>
                <a:latin typeface="Amasis MT Pro Medium"/>
                <a:ea typeface="+mn-lt"/>
                <a:cs typeface="+mn-lt"/>
              </a:rPr>
              <a:t>Removing the outliers</a:t>
            </a:r>
            <a:endParaRPr lang="en-US" dirty="0">
              <a:solidFill>
                <a:schemeClr val="bg1"/>
              </a:solidFill>
              <a:latin typeface="Amasis MT Pro Medium"/>
            </a:endParaRPr>
          </a:p>
          <a:p>
            <a:pPr algn="l">
              <a:lnSpc>
                <a:spcPct val="90000"/>
              </a:lnSpc>
              <a:spcAft>
                <a:spcPts val="600"/>
              </a:spcAft>
            </a:pPr>
            <a:r>
              <a:rPr lang="en-US" dirty="0">
                <a:solidFill>
                  <a:schemeClr val="bg1"/>
                </a:solidFill>
                <a:latin typeface="Amasis MT Pro Medium"/>
              </a:rPr>
              <a:t>Scaling the data</a:t>
            </a:r>
            <a:endParaRPr lang="en-US" dirty="0">
              <a:solidFill>
                <a:schemeClr val="bg1"/>
              </a:solidFill>
            </a:endParaRPr>
          </a:p>
          <a:p>
            <a:pPr algn="l">
              <a:lnSpc>
                <a:spcPct val="90000"/>
              </a:lnSpc>
              <a:spcAft>
                <a:spcPts val="600"/>
              </a:spcAft>
            </a:pPr>
            <a:r>
              <a:rPr lang="en-US" dirty="0">
                <a:solidFill>
                  <a:schemeClr val="bg1"/>
                </a:solidFill>
                <a:latin typeface="Amasis MT Pro Medium"/>
              </a:rPr>
              <a:t>Removing the correlated columns</a:t>
            </a:r>
          </a:p>
        </p:txBody>
      </p:sp>
      <p:sp>
        <p:nvSpPr>
          <p:cNvPr id="12" name="TextBox 11">
            <a:extLst>
              <a:ext uri="{FF2B5EF4-FFF2-40B4-BE49-F238E27FC236}">
                <a16:creationId xmlns:a16="http://schemas.microsoft.com/office/drawing/2014/main" id="{7F7AA5C6-1517-4B6C-AC51-E7103D2C9BE5}"/>
              </a:ext>
            </a:extLst>
          </p:cNvPr>
          <p:cNvSpPr txBox="1"/>
          <p:nvPr/>
        </p:nvSpPr>
        <p:spPr>
          <a:xfrm>
            <a:off x="156839" y="2504151"/>
            <a:ext cx="10271707" cy="122565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l">
              <a:lnSpc>
                <a:spcPct val="90000"/>
              </a:lnSpc>
              <a:spcBef>
                <a:spcPct val="0"/>
              </a:spcBef>
              <a:spcAft>
                <a:spcPts val="600"/>
              </a:spcAft>
            </a:pPr>
            <a:r>
              <a:rPr lang="en-US" sz="2400" u="sng" dirty="0">
                <a:solidFill>
                  <a:schemeClr val="bg1"/>
                </a:solidFill>
                <a:latin typeface="Amasis MT Pro Black"/>
                <a:ea typeface="+mj-ea"/>
                <a:cs typeface="+mj-cs"/>
              </a:rPr>
              <a:t>Creating A </a:t>
            </a:r>
            <a:r>
              <a:rPr lang="en-US" sz="2400" u="sng" dirty="0" err="1">
                <a:solidFill>
                  <a:schemeClr val="bg1"/>
                </a:solidFill>
                <a:latin typeface="Amasis MT Pro Black"/>
                <a:ea typeface="+mj-ea"/>
                <a:cs typeface="+mj-cs"/>
              </a:rPr>
              <a:t>DataFrame</a:t>
            </a:r>
            <a:r>
              <a:rPr lang="en-US" sz="2400" u="sng" dirty="0">
                <a:solidFill>
                  <a:schemeClr val="bg1"/>
                </a:solidFill>
                <a:latin typeface="Amasis MT Pro Black"/>
                <a:ea typeface="+mj-ea"/>
                <a:cs typeface="+mj-cs"/>
              </a:rPr>
              <a:t> To Compare All The Models</a:t>
            </a:r>
            <a:endParaRPr lang="en-US" sz="2400" u="sng" dirty="0">
              <a:solidFill>
                <a:schemeClr val="bg1"/>
              </a:solidFill>
              <a:latin typeface="Amasis MT Pro Black"/>
              <a:ea typeface="+mj-ea"/>
            </a:endParaRPr>
          </a:p>
        </p:txBody>
      </p:sp>
      <p:sp>
        <p:nvSpPr>
          <p:cNvPr id="14" name="TextBox 13">
            <a:extLst>
              <a:ext uri="{FF2B5EF4-FFF2-40B4-BE49-F238E27FC236}">
                <a16:creationId xmlns:a16="http://schemas.microsoft.com/office/drawing/2014/main" id="{A4A9FACD-33D8-4DDC-A979-A7104CDB55D5}"/>
              </a:ext>
            </a:extLst>
          </p:cNvPr>
          <p:cNvSpPr txBox="1"/>
          <p:nvPr/>
        </p:nvSpPr>
        <p:spPr>
          <a:xfrm>
            <a:off x="143674" y="3739057"/>
            <a:ext cx="8870965" cy="134312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dirty="0">
                <a:solidFill>
                  <a:schemeClr val="bg1"/>
                </a:solidFill>
                <a:latin typeface="Amasis MT Pro Medium"/>
              </a:rPr>
              <a:t>R2 – R^2 (coefficient of determination) regression score function.</a:t>
            </a:r>
          </a:p>
          <a:p>
            <a:pPr algn="l">
              <a:lnSpc>
                <a:spcPct val="90000"/>
              </a:lnSpc>
              <a:spcAft>
                <a:spcPts val="600"/>
              </a:spcAft>
            </a:pPr>
            <a:r>
              <a:rPr lang="en-US" dirty="0">
                <a:solidFill>
                  <a:schemeClr val="bg1"/>
                </a:solidFill>
                <a:latin typeface="Amasis MT Pro Medium"/>
              </a:rPr>
              <a:t>RMSE - root-mean-square-error</a:t>
            </a:r>
          </a:p>
          <a:p>
            <a:pPr algn="l">
              <a:lnSpc>
                <a:spcPct val="90000"/>
              </a:lnSpc>
              <a:spcAft>
                <a:spcPts val="600"/>
              </a:spcAft>
            </a:pPr>
            <a:r>
              <a:rPr lang="en-US" dirty="0">
                <a:solidFill>
                  <a:schemeClr val="bg1"/>
                </a:solidFill>
                <a:latin typeface="Amasis MT Pro Medium"/>
              </a:rPr>
              <a:t>Cross Validation - using the cross validation to check if there is an overfitting</a:t>
            </a:r>
          </a:p>
        </p:txBody>
      </p:sp>
    </p:spTree>
    <p:extLst>
      <p:ext uri="{BB962C8B-B14F-4D97-AF65-F5344CB8AC3E}">
        <p14:creationId xmlns:p14="http://schemas.microsoft.com/office/powerpoint/2010/main" val="3668036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7">
            <a:extLst>
              <a:ext uri="{FF2B5EF4-FFF2-40B4-BE49-F238E27FC236}">
                <a16:creationId xmlns:a16="http://schemas.microsoft.com/office/drawing/2014/main" id="{4FC4C13A-E84F-4C37-BB7E-A581B321C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29">
            <a:extLst>
              <a:ext uri="{FF2B5EF4-FFF2-40B4-BE49-F238E27FC236}">
                <a16:creationId xmlns:a16="http://schemas.microsoft.com/office/drawing/2014/main" id="{78E212E7-238A-4F81-A7D5-1873B4938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2">
            <a:extLst>
              <a:ext uri="{FF2B5EF4-FFF2-40B4-BE49-F238E27FC236}">
                <a16:creationId xmlns:a16="http://schemas.microsoft.com/office/drawing/2014/main" id="{1DD12753-9616-4FAA-B6F9-700FE38C8756}"/>
              </a:ext>
            </a:extLst>
          </p:cNvPr>
          <p:cNvPicPr>
            <a:picLocks noChangeAspect="1"/>
          </p:cNvPicPr>
          <p:nvPr/>
        </p:nvPicPr>
        <p:blipFill rotWithShape="1">
          <a:blip r:embed="rId2">
            <a:alphaModFix amt="60000"/>
          </a:blip>
          <a:srcRect/>
          <a:stretch/>
        </p:blipFill>
        <p:spPr>
          <a:xfrm>
            <a:off x="20" y="1"/>
            <a:ext cx="12191980" cy="6858000"/>
          </a:xfrm>
          <a:prstGeom prst="rect">
            <a:avLst/>
          </a:prstGeom>
        </p:spPr>
      </p:pic>
      <p:sp>
        <p:nvSpPr>
          <p:cNvPr id="3" name="TextBox 2">
            <a:extLst>
              <a:ext uri="{FF2B5EF4-FFF2-40B4-BE49-F238E27FC236}">
                <a16:creationId xmlns:a16="http://schemas.microsoft.com/office/drawing/2014/main" id="{45BA5BAC-BBA6-44F1-BF09-9B2C9782827B}"/>
              </a:ext>
            </a:extLst>
          </p:cNvPr>
          <p:cNvSpPr txBox="1"/>
          <p:nvPr/>
        </p:nvSpPr>
        <p:spPr>
          <a:xfrm>
            <a:off x="645507" y="-765810"/>
            <a:ext cx="6662991" cy="122565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l">
              <a:lnSpc>
                <a:spcPct val="90000"/>
              </a:lnSpc>
              <a:spcBef>
                <a:spcPct val="0"/>
              </a:spcBef>
              <a:spcAft>
                <a:spcPts val="600"/>
              </a:spcAft>
            </a:pPr>
            <a:r>
              <a:rPr lang="en-US" sz="2400" u="sng" dirty="0">
                <a:solidFill>
                  <a:schemeClr val="bg1"/>
                </a:solidFill>
                <a:latin typeface="Amasis MT Pro Black"/>
                <a:ea typeface="+mj-ea"/>
                <a:cs typeface="+mj-cs"/>
              </a:rPr>
              <a:t>The Best Model According To Results</a:t>
            </a:r>
            <a:endParaRPr lang="en-US" u="sng">
              <a:solidFill>
                <a:schemeClr val="bg1"/>
              </a:solidFill>
              <a:ea typeface="+mj-ea"/>
              <a:cs typeface="Calibri"/>
            </a:endParaRPr>
          </a:p>
        </p:txBody>
      </p:sp>
      <p:sp>
        <p:nvSpPr>
          <p:cNvPr id="4" name="TextBox 3">
            <a:extLst>
              <a:ext uri="{FF2B5EF4-FFF2-40B4-BE49-F238E27FC236}">
                <a16:creationId xmlns:a16="http://schemas.microsoft.com/office/drawing/2014/main" id="{475845A7-419F-453C-A0F2-8233456112C0}"/>
              </a:ext>
            </a:extLst>
          </p:cNvPr>
          <p:cNvSpPr txBox="1"/>
          <p:nvPr/>
        </p:nvSpPr>
        <p:spPr>
          <a:xfrm>
            <a:off x="645104" y="4748544"/>
            <a:ext cx="7893304" cy="134312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dirty="0">
                <a:solidFill>
                  <a:schemeClr val="bg1"/>
                </a:solidFill>
                <a:latin typeface="Amasis MT Pro Medium"/>
              </a:rPr>
              <a:t>According to the result the best model is Lasso Regression model with an accuracy of 82.2% with r2. We found a successful regression model that will predict the rating of a new dataset</a:t>
            </a:r>
          </a:p>
        </p:txBody>
      </p:sp>
      <p:sp>
        <p:nvSpPr>
          <p:cNvPr id="5" name="TextBox 4">
            <a:extLst>
              <a:ext uri="{FF2B5EF4-FFF2-40B4-BE49-F238E27FC236}">
                <a16:creationId xmlns:a16="http://schemas.microsoft.com/office/drawing/2014/main" id="{442BEF5A-081F-4367-B31A-B15CE6E72388}"/>
              </a:ext>
            </a:extLst>
          </p:cNvPr>
          <p:cNvSpPr txBox="1"/>
          <p:nvPr/>
        </p:nvSpPr>
        <p:spPr>
          <a:xfrm>
            <a:off x="7192858" y="-764356"/>
            <a:ext cx="6662991" cy="122565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l">
              <a:lnSpc>
                <a:spcPct val="90000"/>
              </a:lnSpc>
              <a:spcBef>
                <a:spcPct val="0"/>
              </a:spcBef>
              <a:spcAft>
                <a:spcPts val="600"/>
              </a:spcAft>
            </a:pPr>
            <a:r>
              <a:rPr lang="en-US" sz="2400" u="sng" dirty="0">
                <a:solidFill>
                  <a:schemeClr val="bg1"/>
                </a:solidFill>
                <a:latin typeface="Amasis MT Pro Black"/>
                <a:ea typeface="+mj-ea"/>
                <a:cs typeface="+mj-cs"/>
              </a:rPr>
              <a:t>Best Model Plot</a:t>
            </a:r>
            <a:endParaRPr lang="en-US" u="sng">
              <a:solidFill>
                <a:schemeClr val="bg1"/>
              </a:solidFill>
              <a:ea typeface="+mj-ea"/>
              <a:cs typeface="Calibri"/>
            </a:endParaRPr>
          </a:p>
        </p:txBody>
      </p:sp>
      <p:sp>
        <p:nvSpPr>
          <p:cNvPr id="6" name="TextBox 5">
            <a:extLst>
              <a:ext uri="{FF2B5EF4-FFF2-40B4-BE49-F238E27FC236}">
                <a16:creationId xmlns:a16="http://schemas.microsoft.com/office/drawing/2014/main" id="{D94BE12F-916D-4232-8B43-4D3FC9C1781B}"/>
              </a:ext>
            </a:extLst>
          </p:cNvPr>
          <p:cNvSpPr txBox="1"/>
          <p:nvPr/>
        </p:nvSpPr>
        <p:spPr>
          <a:xfrm>
            <a:off x="651159" y="3608300"/>
            <a:ext cx="6662991" cy="122565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l">
              <a:lnSpc>
                <a:spcPct val="90000"/>
              </a:lnSpc>
              <a:spcBef>
                <a:spcPct val="0"/>
              </a:spcBef>
              <a:spcAft>
                <a:spcPts val="600"/>
              </a:spcAft>
            </a:pPr>
            <a:r>
              <a:rPr lang="en-US" sz="2400" u="sng" dirty="0">
                <a:solidFill>
                  <a:schemeClr val="bg1"/>
                </a:solidFill>
                <a:latin typeface="Amasis MT Pro Black"/>
                <a:ea typeface="+mj-ea"/>
                <a:cs typeface="+mj-cs"/>
              </a:rPr>
              <a:t>Results</a:t>
            </a:r>
            <a:endParaRPr lang="en-US" u="sng">
              <a:solidFill>
                <a:schemeClr val="bg1"/>
              </a:solidFill>
              <a:ea typeface="+mj-ea"/>
              <a:cs typeface="Calibri"/>
            </a:endParaRPr>
          </a:p>
        </p:txBody>
      </p:sp>
      <p:pic>
        <p:nvPicPr>
          <p:cNvPr id="17" name="Picture 5" descr="Chart, scatter chart&#10;&#10;Description automatically generated">
            <a:extLst>
              <a:ext uri="{FF2B5EF4-FFF2-40B4-BE49-F238E27FC236}">
                <a16:creationId xmlns:a16="http://schemas.microsoft.com/office/drawing/2014/main" id="{FE9DB3CD-E9B4-44E5-BF46-9152DB1C0E2F}"/>
              </a:ext>
            </a:extLst>
          </p:cNvPr>
          <p:cNvPicPr>
            <a:picLocks noChangeAspect="1"/>
          </p:cNvPicPr>
          <p:nvPr/>
        </p:nvPicPr>
        <p:blipFill>
          <a:blip r:embed="rId3"/>
          <a:stretch>
            <a:fillRect/>
          </a:stretch>
        </p:blipFill>
        <p:spPr>
          <a:xfrm>
            <a:off x="7297947" y="548309"/>
            <a:ext cx="3001992" cy="2972175"/>
          </a:xfrm>
          <a:prstGeom prst="rect">
            <a:avLst/>
          </a:prstGeom>
        </p:spPr>
      </p:pic>
      <p:pic>
        <p:nvPicPr>
          <p:cNvPr id="7" name="Picture 7" descr="Table&#10;&#10;Description automatically generated">
            <a:extLst>
              <a:ext uri="{FF2B5EF4-FFF2-40B4-BE49-F238E27FC236}">
                <a16:creationId xmlns:a16="http://schemas.microsoft.com/office/drawing/2014/main" id="{1A5B126C-8CBC-478B-ACBC-AD903AF50FD7}"/>
              </a:ext>
            </a:extLst>
          </p:cNvPr>
          <p:cNvPicPr>
            <a:picLocks noChangeAspect="1"/>
          </p:cNvPicPr>
          <p:nvPr/>
        </p:nvPicPr>
        <p:blipFill>
          <a:blip r:embed="rId4"/>
          <a:stretch>
            <a:fillRect/>
          </a:stretch>
        </p:blipFill>
        <p:spPr>
          <a:xfrm>
            <a:off x="749852" y="548329"/>
            <a:ext cx="4724721" cy="2970194"/>
          </a:xfrm>
          <a:prstGeom prst="rect">
            <a:avLst/>
          </a:prstGeom>
        </p:spPr>
      </p:pic>
    </p:spTree>
    <p:extLst>
      <p:ext uri="{BB962C8B-B14F-4D97-AF65-F5344CB8AC3E}">
        <p14:creationId xmlns:p14="http://schemas.microsoft.com/office/powerpoint/2010/main" val="121538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7">
            <a:extLst>
              <a:ext uri="{FF2B5EF4-FFF2-40B4-BE49-F238E27FC236}">
                <a16:creationId xmlns:a16="http://schemas.microsoft.com/office/drawing/2014/main" id="{4FC4C13A-E84F-4C37-BB7E-A581B321C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29">
            <a:extLst>
              <a:ext uri="{FF2B5EF4-FFF2-40B4-BE49-F238E27FC236}">
                <a16:creationId xmlns:a16="http://schemas.microsoft.com/office/drawing/2014/main" id="{78E212E7-238A-4F81-A7D5-1873B4938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2">
            <a:extLst>
              <a:ext uri="{FF2B5EF4-FFF2-40B4-BE49-F238E27FC236}">
                <a16:creationId xmlns:a16="http://schemas.microsoft.com/office/drawing/2014/main" id="{1DD12753-9616-4FAA-B6F9-700FE38C8756}"/>
              </a:ext>
            </a:extLst>
          </p:cNvPr>
          <p:cNvPicPr>
            <a:picLocks noChangeAspect="1"/>
          </p:cNvPicPr>
          <p:nvPr/>
        </p:nvPicPr>
        <p:blipFill rotWithShape="1">
          <a:blip r:embed="rId2">
            <a:alphaModFix amt="60000"/>
          </a:blip>
          <a:srcRect/>
          <a:stretch/>
        </p:blipFill>
        <p:spPr>
          <a:xfrm>
            <a:off x="20" y="1"/>
            <a:ext cx="12191980" cy="6858000"/>
          </a:xfrm>
          <a:prstGeom prst="rect">
            <a:avLst/>
          </a:prstGeom>
        </p:spPr>
      </p:pic>
      <p:sp>
        <p:nvSpPr>
          <p:cNvPr id="7" name="TextBox 6">
            <a:extLst>
              <a:ext uri="{FF2B5EF4-FFF2-40B4-BE49-F238E27FC236}">
                <a16:creationId xmlns:a16="http://schemas.microsoft.com/office/drawing/2014/main" id="{5BD17AE7-7337-4EBD-B2EE-2FC94E3250B8}"/>
              </a:ext>
            </a:extLst>
          </p:cNvPr>
          <p:cNvSpPr txBox="1"/>
          <p:nvPr/>
        </p:nvSpPr>
        <p:spPr>
          <a:xfrm>
            <a:off x="168147" y="-601197"/>
            <a:ext cx="10271707" cy="122565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l">
              <a:lnSpc>
                <a:spcPct val="90000"/>
              </a:lnSpc>
              <a:spcBef>
                <a:spcPct val="0"/>
              </a:spcBef>
              <a:spcAft>
                <a:spcPts val="600"/>
              </a:spcAft>
            </a:pPr>
            <a:r>
              <a:rPr lang="en-US" sz="2400" u="sng" dirty="0">
                <a:solidFill>
                  <a:schemeClr val="bg1"/>
                </a:solidFill>
                <a:latin typeface="Amasis MT Pro Black"/>
                <a:ea typeface="+mj-ea"/>
                <a:cs typeface="+mj-cs"/>
              </a:rPr>
              <a:t>Predicting How Much Views A New </a:t>
            </a:r>
            <a:r>
              <a:rPr lang="en-US" sz="2400" u="sng" dirty="0" err="1">
                <a:solidFill>
                  <a:schemeClr val="bg1"/>
                </a:solidFill>
                <a:latin typeface="Amasis MT Pro Black"/>
                <a:ea typeface="+mj-ea"/>
                <a:cs typeface="+mj-cs"/>
              </a:rPr>
              <a:t>DataSet</a:t>
            </a:r>
            <a:r>
              <a:rPr lang="en-US" sz="2400" u="sng" dirty="0">
                <a:solidFill>
                  <a:schemeClr val="bg1"/>
                </a:solidFill>
                <a:latin typeface="Amasis MT Pro Black"/>
                <a:ea typeface="+mj-ea"/>
                <a:cs typeface="+mj-cs"/>
              </a:rPr>
              <a:t> Will Get</a:t>
            </a:r>
            <a:endParaRPr lang="en-US" u="sng">
              <a:solidFill>
                <a:schemeClr val="bg1"/>
              </a:solidFill>
              <a:ea typeface="+mj-ea"/>
              <a:cs typeface="Calibri"/>
            </a:endParaRPr>
          </a:p>
        </p:txBody>
      </p:sp>
      <p:sp>
        <p:nvSpPr>
          <p:cNvPr id="8" name="TextBox 7">
            <a:extLst>
              <a:ext uri="{FF2B5EF4-FFF2-40B4-BE49-F238E27FC236}">
                <a16:creationId xmlns:a16="http://schemas.microsoft.com/office/drawing/2014/main" id="{81B92E60-70B1-4C6A-A088-E52E228D2289}"/>
              </a:ext>
            </a:extLst>
          </p:cNvPr>
          <p:cNvSpPr txBox="1"/>
          <p:nvPr/>
        </p:nvSpPr>
        <p:spPr>
          <a:xfrm>
            <a:off x="174109" y="-114821"/>
            <a:ext cx="6662991" cy="122565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l">
              <a:lnSpc>
                <a:spcPct val="90000"/>
              </a:lnSpc>
              <a:spcBef>
                <a:spcPct val="0"/>
              </a:spcBef>
              <a:spcAft>
                <a:spcPts val="600"/>
              </a:spcAft>
            </a:pPr>
            <a:r>
              <a:rPr lang="en-US" sz="2400" u="sng" dirty="0">
                <a:solidFill>
                  <a:schemeClr val="bg1"/>
                </a:solidFill>
                <a:latin typeface="Amasis MT Pro Black"/>
                <a:ea typeface="+mj-ea"/>
                <a:cs typeface="+mj-cs"/>
              </a:rPr>
              <a:t>Preparing The Dataset(same as before)</a:t>
            </a:r>
            <a:endParaRPr lang="en-US" sz="2400" u="sng">
              <a:solidFill>
                <a:schemeClr val="bg1"/>
              </a:solidFill>
              <a:latin typeface="Amasis MT Pro Black"/>
              <a:ea typeface="+mj-ea"/>
              <a:cs typeface="Calibri"/>
            </a:endParaRPr>
          </a:p>
        </p:txBody>
      </p:sp>
      <p:sp>
        <p:nvSpPr>
          <p:cNvPr id="10" name="TextBox 9">
            <a:extLst>
              <a:ext uri="{FF2B5EF4-FFF2-40B4-BE49-F238E27FC236}">
                <a16:creationId xmlns:a16="http://schemas.microsoft.com/office/drawing/2014/main" id="{B46F90AA-0618-44BF-B3CD-422EF692EF2A}"/>
              </a:ext>
            </a:extLst>
          </p:cNvPr>
          <p:cNvSpPr txBox="1"/>
          <p:nvPr/>
        </p:nvSpPr>
        <p:spPr>
          <a:xfrm>
            <a:off x="177922" y="1127710"/>
            <a:ext cx="5621682" cy="134312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dirty="0">
                <a:solidFill>
                  <a:schemeClr val="bg1"/>
                </a:solidFill>
                <a:latin typeface="Amasis MT Pro Medium"/>
              </a:rPr>
              <a:t>Splitting the data into train and test</a:t>
            </a:r>
          </a:p>
          <a:p>
            <a:pPr algn="l">
              <a:lnSpc>
                <a:spcPct val="90000"/>
              </a:lnSpc>
              <a:spcAft>
                <a:spcPts val="600"/>
              </a:spcAft>
            </a:pPr>
            <a:r>
              <a:rPr lang="en-US" dirty="0">
                <a:solidFill>
                  <a:schemeClr val="bg1"/>
                </a:solidFill>
                <a:latin typeface="Amasis MT Pro Medium"/>
                <a:ea typeface="+mn-lt"/>
                <a:cs typeface="+mn-lt"/>
              </a:rPr>
              <a:t>Removing the outliers</a:t>
            </a:r>
            <a:endParaRPr lang="en-US" dirty="0">
              <a:solidFill>
                <a:schemeClr val="bg1"/>
              </a:solidFill>
              <a:latin typeface="Amasis MT Pro Medium"/>
            </a:endParaRPr>
          </a:p>
          <a:p>
            <a:pPr algn="l">
              <a:lnSpc>
                <a:spcPct val="90000"/>
              </a:lnSpc>
              <a:spcAft>
                <a:spcPts val="600"/>
              </a:spcAft>
            </a:pPr>
            <a:r>
              <a:rPr lang="en-US" dirty="0">
                <a:solidFill>
                  <a:schemeClr val="bg1"/>
                </a:solidFill>
                <a:latin typeface="Amasis MT Pro Medium"/>
              </a:rPr>
              <a:t>Scaling the data</a:t>
            </a:r>
            <a:endParaRPr lang="en-US" dirty="0">
              <a:solidFill>
                <a:schemeClr val="bg1"/>
              </a:solidFill>
            </a:endParaRPr>
          </a:p>
          <a:p>
            <a:pPr algn="l">
              <a:lnSpc>
                <a:spcPct val="90000"/>
              </a:lnSpc>
              <a:spcAft>
                <a:spcPts val="600"/>
              </a:spcAft>
            </a:pPr>
            <a:r>
              <a:rPr lang="en-US" dirty="0">
                <a:solidFill>
                  <a:schemeClr val="bg1"/>
                </a:solidFill>
                <a:latin typeface="Amasis MT Pro Medium"/>
              </a:rPr>
              <a:t>Removing the correlated columns</a:t>
            </a:r>
          </a:p>
        </p:txBody>
      </p:sp>
    </p:spTree>
    <p:extLst>
      <p:ext uri="{BB962C8B-B14F-4D97-AF65-F5344CB8AC3E}">
        <p14:creationId xmlns:p14="http://schemas.microsoft.com/office/powerpoint/2010/main" val="2701769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7">
            <a:extLst>
              <a:ext uri="{FF2B5EF4-FFF2-40B4-BE49-F238E27FC236}">
                <a16:creationId xmlns:a16="http://schemas.microsoft.com/office/drawing/2014/main" id="{4FC4C13A-E84F-4C37-BB7E-A581B321C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29">
            <a:extLst>
              <a:ext uri="{FF2B5EF4-FFF2-40B4-BE49-F238E27FC236}">
                <a16:creationId xmlns:a16="http://schemas.microsoft.com/office/drawing/2014/main" id="{78E212E7-238A-4F81-A7D5-1873B4938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2">
            <a:extLst>
              <a:ext uri="{FF2B5EF4-FFF2-40B4-BE49-F238E27FC236}">
                <a16:creationId xmlns:a16="http://schemas.microsoft.com/office/drawing/2014/main" id="{1DD12753-9616-4FAA-B6F9-700FE38C8756}"/>
              </a:ext>
            </a:extLst>
          </p:cNvPr>
          <p:cNvPicPr>
            <a:picLocks noChangeAspect="1"/>
          </p:cNvPicPr>
          <p:nvPr/>
        </p:nvPicPr>
        <p:blipFill rotWithShape="1">
          <a:blip r:embed="rId2">
            <a:alphaModFix amt="60000"/>
          </a:blip>
          <a:srcRect/>
          <a:stretch/>
        </p:blipFill>
        <p:spPr>
          <a:xfrm>
            <a:off x="20" y="1"/>
            <a:ext cx="12191980" cy="6858000"/>
          </a:xfrm>
          <a:prstGeom prst="rect">
            <a:avLst/>
          </a:prstGeom>
        </p:spPr>
      </p:pic>
      <p:sp>
        <p:nvSpPr>
          <p:cNvPr id="3" name="TextBox 2">
            <a:extLst>
              <a:ext uri="{FF2B5EF4-FFF2-40B4-BE49-F238E27FC236}">
                <a16:creationId xmlns:a16="http://schemas.microsoft.com/office/drawing/2014/main" id="{16B3E62C-C795-40F4-B989-BFB98E9615B9}"/>
              </a:ext>
            </a:extLst>
          </p:cNvPr>
          <p:cNvSpPr txBox="1"/>
          <p:nvPr/>
        </p:nvSpPr>
        <p:spPr>
          <a:xfrm>
            <a:off x="645507" y="-765810"/>
            <a:ext cx="6662991" cy="122565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l">
              <a:lnSpc>
                <a:spcPct val="90000"/>
              </a:lnSpc>
              <a:spcBef>
                <a:spcPct val="0"/>
              </a:spcBef>
              <a:spcAft>
                <a:spcPts val="600"/>
              </a:spcAft>
            </a:pPr>
            <a:r>
              <a:rPr lang="en-US" sz="2400" u="sng" dirty="0">
                <a:solidFill>
                  <a:schemeClr val="bg1"/>
                </a:solidFill>
                <a:latin typeface="Amasis MT Pro Black"/>
                <a:ea typeface="+mj-ea"/>
                <a:cs typeface="+mj-cs"/>
              </a:rPr>
              <a:t>The Best Model According To Results</a:t>
            </a:r>
            <a:endParaRPr lang="en-US" u="sng">
              <a:solidFill>
                <a:schemeClr val="bg1"/>
              </a:solidFill>
              <a:ea typeface="+mj-ea"/>
              <a:cs typeface="Calibri"/>
            </a:endParaRPr>
          </a:p>
        </p:txBody>
      </p:sp>
      <p:sp>
        <p:nvSpPr>
          <p:cNvPr id="4" name="TextBox 3">
            <a:extLst>
              <a:ext uri="{FF2B5EF4-FFF2-40B4-BE49-F238E27FC236}">
                <a16:creationId xmlns:a16="http://schemas.microsoft.com/office/drawing/2014/main" id="{55AC22E1-1C35-4921-BB0C-EA1B68FADDEA}"/>
              </a:ext>
            </a:extLst>
          </p:cNvPr>
          <p:cNvSpPr txBox="1"/>
          <p:nvPr/>
        </p:nvSpPr>
        <p:spPr>
          <a:xfrm>
            <a:off x="670789" y="4928342"/>
            <a:ext cx="7893304" cy="134312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dirty="0">
                <a:solidFill>
                  <a:schemeClr val="bg1"/>
                </a:solidFill>
                <a:latin typeface="Amasis MT Pro Medium"/>
              </a:rPr>
              <a:t>According to the results the best model is </a:t>
            </a:r>
            <a:r>
              <a:rPr lang="en-US" dirty="0">
                <a:solidFill>
                  <a:schemeClr val="bg1"/>
                </a:solidFill>
                <a:latin typeface="Amasis MT Pro Medium"/>
                <a:ea typeface="+mn-lt"/>
                <a:cs typeface="+mn-lt"/>
              </a:rPr>
              <a:t>Lasso Regression. We got an accuracy of 80.7% with r2 on our best model. We found a successful regression model that will predict the views of a new dataset</a:t>
            </a:r>
            <a:endParaRPr lang="en-US" dirty="0">
              <a:solidFill>
                <a:schemeClr val="bg1"/>
              </a:solidFill>
              <a:latin typeface="Amasis MT Pro Medium"/>
            </a:endParaRPr>
          </a:p>
        </p:txBody>
      </p:sp>
      <p:sp>
        <p:nvSpPr>
          <p:cNvPr id="5" name="TextBox 4">
            <a:extLst>
              <a:ext uri="{FF2B5EF4-FFF2-40B4-BE49-F238E27FC236}">
                <a16:creationId xmlns:a16="http://schemas.microsoft.com/office/drawing/2014/main" id="{F12AF48E-7571-46B5-8176-69961B87C1C8}"/>
              </a:ext>
            </a:extLst>
          </p:cNvPr>
          <p:cNvSpPr txBox="1"/>
          <p:nvPr/>
        </p:nvSpPr>
        <p:spPr>
          <a:xfrm>
            <a:off x="7192858" y="-764356"/>
            <a:ext cx="6662991" cy="122565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l">
              <a:lnSpc>
                <a:spcPct val="90000"/>
              </a:lnSpc>
              <a:spcBef>
                <a:spcPct val="0"/>
              </a:spcBef>
              <a:spcAft>
                <a:spcPts val="600"/>
              </a:spcAft>
            </a:pPr>
            <a:r>
              <a:rPr lang="en-US" sz="2400" u="sng" dirty="0">
                <a:solidFill>
                  <a:schemeClr val="bg1"/>
                </a:solidFill>
                <a:latin typeface="Amasis MT Pro Black"/>
                <a:ea typeface="+mj-ea"/>
                <a:cs typeface="+mj-cs"/>
              </a:rPr>
              <a:t>Best Model Plot</a:t>
            </a:r>
            <a:endParaRPr lang="en-US" u="sng">
              <a:solidFill>
                <a:schemeClr val="bg1"/>
              </a:solidFill>
              <a:ea typeface="+mj-ea"/>
              <a:cs typeface="Calibri"/>
            </a:endParaRPr>
          </a:p>
        </p:txBody>
      </p:sp>
      <p:sp>
        <p:nvSpPr>
          <p:cNvPr id="6" name="TextBox 5">
            <a:extLst>
              <a:ext uri="{FF2B5EF4-FFF2-40B4-BE49-F238E27FC236}">
                <a16:creationId xmlns:a16="http://schemas.microsoft.com/office/drawing/2014/main" id="{69DE29A2-B755-46DC-BBFD-BABEABE616AC}"/>
              </a:ext>
            </a:extLst>
          </p:cNvPr>
          <p:cNvSpPr txBox="1"/>
          <p:nvPr/>
        </p:nvSpPr>
        <p:spPr>
          <a:xfrm>
            <a:off x="693968" y="3736727"/>
            <a:ext cx="6662991" cy="122565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l">
              <a:lnSpc>
                <a:spcPct val="90000"/>
              </a:lnSpc>
              <a:spcBef>
                <a:spcPct val="0"/>
              </a:spcBef>
              <a:spcAft>
                <a:spcPts val="600"/>
              </a:spcAft>
            </a:pPr>
            <a:r>
              <a:rPr lang="en-US" sz="2400" u="sng" dirty="0">
                <a:solidFill>
                  <a:schemeClr val="bg1"/>
                </a:solidFill>
                <a:latin typeface="Amasis MT Pro Black"/>
                <a:ea typeface="+mj-ea"/>
                <a:cs typeface="+mj-cs"/>
              </a:rPr>
              <a:t>Results</a:t>
            </a:r>
            <a:endParaRPr lang="en-US" u="sng">
              <a:solidFill>
                <a:schemeClr val="bg1"/>
              </a:solidFill>
              <a:ea typeface="+mj-ea"/>
              <a:cs typeface="Calibri"/>
            </a:endParaRPr>
          </a:p>
        </p:txBody>
      </p:sp>
      <p:pic>
        <p:nvPicPr>
          <p:cNvPr id="15" name="Picture 5" descr="Chart, scatter chart&#10;&#10;Description automatically generated">
            <a:extLst>
              <a:ext uri="{FF2B5EF4-FFF2-40B4-BE49-F238E27FC236}">
                <a16:creationId xmlns:a16="http://schemas.microsoft.com/office/drawing/2014/main" id="{79C89BD9-6F97-41DA-AEA6-073FEC424524}"/>
              </a:ext>
            </a:extLst>
          </p:cNvPr>
          <p:cNvPicPr>
            <a:picLocks noChangeAspect="1"/>
          </p:cNvPicPr>
          <p:nvPr/>
        </p:nvPicPr>
        <p:blipFill>
          <a:blip r:embed="rId3"/>
          <a:stretch>
            <a:fillRect/>
          </a:stretch>
        </p:blipFill>
        <p:spPr>
          <a:xfrm>
            <a:off x="7310063" y="460081"/>
            <a:ext cx="3154166" cy="3121005"/>
          </a:xfrm>
          <a:prstGeom prst="rect">
            <a:avLst/>
          </a:prstGeom>
        </p:spPr>
      </p:pic>
      <p:pic>
        <p:nvPicPr>
          <p:cNvPr id="7" name="Picture 7" descr="Table&#10;&#10;Description automatically generated">
            <a:extLst>
              <a:ext uri="{FF2B5EF4-FFF2-40B4-BE49-F238E27FC236}">
                <a16:creationId xmlns:a16="http://schemas.microsoft.com/office/drawing/2014/main" id="{97FEA2A3-8672-490C-B236-9B5F58D08885}"/>
              </a:ext>
            </a:extLst>
          </p:cNvPr>
          <p:cNvPicPr>
            <a:picLocks noChangeAspect="1"/>
          </p:cNvPicPr>
          <p:nvPr/>
        </p:nvPicPr>
        <p:blipFill>
          <a:blip r:embed="rId4"/>
          <a:stretch>
            <a:fillRect/>
          </a:stretch>
        </p:blipFill>
        <p:spPr>
          <a:xfrm>
            <a:off x="743164" y="594544"/>
            <a:ext cx="5020638" cy="2800710"/>
          </a:xfrm>
          <a:prstGeom prst="rect">
            <a:avLst/>
          </a:prstGeom>
        </p:spPr>
      </p:pic>
    </p:spTree>
    <p:extLst>
      <p:ext uri="{BB962C8B-B14F-4D97-AF65-F5344CB8AC3E}">
        <p14:creationId xmlns:p14="http://schemas.microsoft.com/office/powerpoint/2010/main" val="2272278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35A741C-99BC-4F4A-93FC-64E7C98A27D5}"/>
              </a:ext>
            </a:extLst>
          </p:cNvPr>
          <p:cNvPicPr>
            <a:picLocks noChangeAspect="1"/>
          </p:cNvPicPr>
          <p:nvPr/>
        </p:nvPicPr>
        <p:blipFill rotWithShape="1">
          <a:blip r:embed="rId2"/>
          <a:srcRect l="19989" r="2697" b="1"/>
          <a:stretch/>
        </p:blipFill>
        <p:spPr>
          <a:xfrm>
            <a:off x="20" y="-22"/>
            <a:ext cx="12191977" cy="6858022"/>
          </a:xfrm>
          <a:prstGeom prst="rect">
            <a:avLst/>
          </a:prstGeom>
        </p:spPr>
      </p:pic>
      <p:sp>
        <p:nvSpPr>
          <p:cNvPr id="17" name="Freeform: Shape 16">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98181907-CAD4-4958-8EB5-0269BAB173FF}"/>
              </a:ext>
            </a:extLst>
          </p:cNvPr>
          <p:cNvSpPr txBox="1"/>
          <p:nvPr/>
        </p:nvSpPr>
        <p:spPr>
          <a:xfrm>
            <a:off x="618062" y="4185749"/>
            <a:ext cx="9265771" cy="622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l" rtl="0">
              <a:lnSpc>
                <a:spcPct val="90000"/>
              </a:lnSpc>
              <a:spcBef>
                <a:spcPct val="0"/>
              </a:spcBef>
              <a:spcAft>
                <a:spcPts val="600"/>
              </a:spcAft>
            </a:pPr>
            <a:r>
              <a:rPr lang="en-US" sz="3600" u="sng">
                <a:latin typeface="+mj-lt"/>
                <a:ea typeface="+mj-ea"/>
                <a:cs typeface="+mj-cs"/>
              </a:rPr>
              <a:t>Conclusion</a:t>
            </a:r>
            <a:endParaRPr lang="en-US" sz="3600">
              <a:latin typeface="+mj-lt"/>
              <a:ea typeface="+mj-ea"/>
              <a:cs typeface="+mj-cs"/>
            </a:endParaRPr>
          </a:p>
        </p:txBody>
      </p:sp>
      <p:sp>
        <p:nvSpPr>
          <p:cNvPr id="5" name="TextBox 4">
            <a:extLst>
              <a:ext uri="{FF2B5EF4-FFF2-40B4-BE49-F238E27FC236}">
                <a16:creationId xmlns:a16="http://schemas.microsoft.com/office/drawing/2014/main" id="{0750B05E-B8ED-4CB1-A7F0-AC4E0C1F8EFB}"/>
              </a:ext>
            </a:extLst>
          </p:cNvPr>
          <p:cNvSpPr txBox="1"/>
          <p:nvPr/>
        </p:nvSpPr>
        <p:spPr>
          <a:xfrm>
            <a:off x="618063" y="4856921"/>
            <a:ext cx="9565028" cy="124924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rtl="0">
              <a:lnSpc>
                <a:spcPct val="90000"/>
              </a:lnSpc>
              <a:spcBef>
                <a:spcPct val="0"/>
              </a:spcBef>
              <a:spcAft>
                <a:spcPts val="600"/>
              </a:spcAft>
            </a:pPr>
            <a:r>
              <a:rPr lang="en-US" dirty="0"/>
              <a:t>We were able to predict using data science and machine learning algorithms with a high success rate for rating and the number of views for a new dataset on the KAGGLE website</a:t>
            </a:r>
          </a:p>
          <a:p>
            <a:pPr indent="-228600" algn="l" rtl="0">
              <a:lnSpc>
                <a:spcPct val="90000"/>
              </a:lnSpc>
              <a:spcBef>
                <a:spcPct val="0"/>
              </a:spcBef>
              <a:spcAft>
                <a:spcPts val="600"/>
              </a:spcAft>
              <a:buFont typeface="Arial" panose="020B0604020202020204" pitchFamily="34" charset="0"/>
              <a:buChar char="•"/>
            </a:pPr>
            <a:r>
              <a:rPr lang="en-US" dirty="0"/>
              <a:t>For rating we got: 82.2% accuracy with Lasso Regression model</a:t>
            </a:r>
            <a:endParaRPr lang="en-US" dirty="0">
              <a:cs typeface="Calibri"/>
            </a:endParaRPr>
          </a:p>
          <a:p>
            <a:pPr indent="-228600" algn="l" rtl="0">
              <a:lnSpc>
                <a:spcPct val="90000"/>
              </a:lnSpc>
              <a:spcBef>
                <a:spcPct val="0"/>
              </a:spcBef>
              <a:spcAft>
                <a:spcPts val="600"/>
              </a:spcAft>
              <a:buFont typeface="Arial" panose="020B0604020202020204" pitchFamily="34" charset="0"/>
              <a:buChar char="•"/>
            </a:pPr>
            <a:r>
              <a:rPr lang="en-US" dirty="0"/>
              <a:t>For views we got: 80.7% accuracy with Lasso Regression model</a:t>
            </a:r>
            <a:endParaRPr lang="en-US" dirty="0">
              <a:cs typeface="Calibri"/>
            </a:endParaRPr>
          </a:p>
        </p:txBody>
      </p:sp>
      <p:sp>
        <p:nvSpPr>
          <p:cNvPr id="3" name="TextBox 2">
            <a:extLst>
              <a:ext uri="{FF2B5EF4-FFF2-40B4-BE49-F238E27FC236}">
                <a16:creationId xmlns:a16="http://schemas.microsoft.com/office/drawing/2014/main" id="{E63AA3C9-4EA9-40B3-89DD-DF235F0CEB2D}"/>
              </a:ext>
            </a:extLst>
          </p:cNvPr>
          <p:cNvSpPr txBox="1"/>
          <p:nvPr/>
        </p:nvSpPr>
        <p:spPr>
          <a:xfrm>
            <a:off x="643466" y="643467"/>
            <a:ext cx="5452529" cy="356924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Bef>
                <a:spcPct val="0"/>
              </a:spcBef>
              <a:spcAft>
                <a:spcPts val="600"/>
              </a:spcAft>
            </a:pPr>
            <a:endParaRPr lang="en-US" sz="5200" dirty="0">
              <a:solidFill>
                <a:srgbClr val="FFFFFF"/>
              </a:solidFill>
              <a:latin typeface="+mj-lt"/>
              <a:ea typeface="+mj-ea"/>
              <a:cs typeface="Calibri Light"/>
            </a:endParaRPr>
          </a:p>
        </p:txBody>
      </p:sp>
    </p:spTree>
    <p:extLst>
      <p:ext uri="{BB962C8B-B14F-4D97-AF65-F5344CB8AC3E}">
        <p14:creationId xmlns:p14="http://schemas.microsoft.com/office/powerpoint/2010/main" val="6775554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תמונה 7">
            <a:extLst>
              <a:ext uri="{FF2B5EF4-FFF2-40B4-BE49-F238E27FC236}">
                <a16:creationId xmlns:a16="http://schemas.microsoft.com/office/drawing/2014/main" id="{548585E5-D2B0-4451-85F1-33C9849183FF}"/>
              </a:ext>
            </a:extLst>
          </p:cNvPr>
          <p:cNvPicPr>
            <a:picLocks noChangeAspect="1"/>
          </p:cNvPicPr>
          <p:nvPr/>
        </p:nvPicPr>
        <p:blipFill rotWithShape="1">
          <a:blip r:embed="rId2"/>
          <a:srcRect l="7164" t="7599" r="27183" b="74"/>
          <a:stretch/>
        </p:blipFill>
        <p:spPr>
          <a:xfrm>
            <a:off x="3522468" y="1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כותרת משנה 2">
            <a:extLst>
              <a:ext uri="{FF2B5EF4-FFF2-40B4-BE49-F238E27FC236}">
                <a16:creationId xmlns:a16="http://schemas.microsoft.com/office/drawing/2014/main" id="{1AA1BBFA-F481-45C7-B5F8-4D52FD4B52D7}"/>
              </a:ext>
            </a:extLst>
          </p:cNvPr>
          <p:cNvSpPr txBox="1">
            <a:spLocks/>
          </p:cNvSpPr>
          <p:nvPr/>
        </p:nvSpPr>
        <p:spPr>
          <a:xfrm>
            <a:off x="371094" y="1161288"/>
            <a:ext cx="4209436" cy="1124712"/>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rtl="0">
              <a:spcBef>
                <a:spcPct val="0"/>
              </a:spcBef>
              <a:spcAft>
                <a:spcPts val="600"/>
              </a:spcAft>
            </a:pPr>
            <a:r>
              <a:rPr lang="en-US" sz="2800">
                <a:latin typeface="Amasis MT Pro Black"/>
                <a:ea typeface="+mj-ea"/>
                <a:cs typeface="+mj-cs"/>
              </a:rPr>
              <a:t>Data Science Phases</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תיבת טקסט 5">
            <a:extLst>
              <a:ext uri="{FF2B5EF4-FFF2-40B4-BE49-F238E27FC236}">
                <a16:creationId xmlns:a16="http://schemas.microsoft.com/office/drawing/2014/main" id="{A418C8C9-FFB7-439D-8C5A-816BA220D5D7}"/>
              </a:ext>
            </a:extLst>
          </p:cNvPr>
          <p:cNvSpPr txBox="1"/>
          <p:nvPr/>
        </p:nvSpPr>
        <p:spPr>
          <a:xfrm>
            <a:off x="371094" y="2718054"/>
            <a:ext cx="3438906"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gn="l" rtl="0">
              <a:lnSpc>
                <a:spcPct val="90000"/>
              </a:lnSpc>
              <a:spcAft>
                <a:spcPts val="600"/>
              </a:spcAft>
              <a:buFont typeface="Arial" panose="020B0604020202020204" pitchFamily="34" charset="0"/>
              <a:buChar char="•"/>
            </a:pPr>
            <a:r>
              <a:rPr lang="en-US" dirty="0">
                <a:latin typeface="Amasis MT Pro Medium"/>
                <a:cs typeface="Calibri"/>
              </a:rPr>
              <a:t>Scraping &amp; Crawling</a:t>
            </a:r>
          </a:p>
          <a:p>
            <a:pPr indent="-228600" algn="l" rtl="0">
              <a:lnSpc>
                <a:spcPct val="90000"/>
              </a:lnSpc>
              <a:spcAft>
                <a:spcPts val="600"/>
              </a:spcAft>
              <a:buFont typeface="Arial" panose="020B0604020202020204" pitchFamily="34" charset="0"/>
              <a:buChar char="•"/>
            </a:pPr>
            <a:r>
              <a:rPr lang="en-US" dirty="0">
                <a:latin typeface="Amasis MT Pro Medium"/>
              </a:rPr>
              <a:t>Handling Missing Data</a:t>
            </a:r>
            <a:endParaRPr lang="en-US" dirty="0">
              <a:latin typeface="Amasis MT Pro Medium"/>
              <a:cs typeface="Calibri"/>
            </a:endParaRPr>
          </a:p>
          <a:p>
            <a:pPr indent="-228600" algn="l" rtl="0">
              <a:lnSpc>
                <a:spcPct val="90000"/>
              </a:lnSpc>
              <a:spcAft>
                <a:spcPts val="600"/>
              </a:spcAft>
              <a:buFont typeface="Arial" panose="020B0604020202020204" pitchFamily="34" charset="0"/>
              <a:buChar char="•"/>
            </a:pPr>
            <a:r>
              <a:rPr lang="en-US" dirty="0">
                <a:latin typeface="Amasis MT Pro Medium"/>
              </a:rPr>
              <a:t>Visualization</a:t>
            </a:r>
            <a:endParaRPr lang="en-US" dirty="0">
              <a:latin typeface="Amasis MT Pro Medium"/>
              <a:cs typeface="Calibri"/>
            </a:endParaRPr>
          </a:p>
          <a:p>
            <a:pPr indent="-228600" algn="l" rtl="0">
              <a:lnSpc>
                <a:spcPct val="90000"/>
              </a:lnSpc>
              <a:spcAft>
                <a:spcPts val="600"/>
              </a:spcAft>
              <a:buFont typeface="Arial" panose="020B0604020202020204" pitchFamily="34" charset="0"/>
              <a:buChar char="•"/>
            </a:pPr>
            <a:r>
              <a:rPr lang="en-US" dirty="0">
                <a:latin typeface="Amasis MT Pro Medium"/>
              </a:rPr>
              <a:t>Machine Learning</a:t>
            </a:r>
            <a:endParaRPr lang="en-US" dirty="0">
              <a:latin typeface="Amasis MT Pro Medium"/>
              <a:cs typeface="Calibri"/>
            </a:endParaRPr>
          </a:p>
          <a:p>
            <a:pPr indent="-228600" algn="l" rtl="0">
              <a:lnSpc>
                <a:spcPct val="90000"/>
              </a:lnSpc>
              <a:spcAft>
                <a:spcPts val="600"/>
              </a:spcAft>
              <a:buFont typeface="Arial" panose="020B0604020202020204" pitchFamily="34" charset="0"/>
              <a:buChar char="•"/>
            </a:pPr>
            <a:r>
              <a:rPr lang="en-US" dirty="0">
                <a:latin typeface="Amasis MT Pro Medium"/>
              </a:rPr>
              <a:t>Conclusion</a:t>
            </a:r>
            <a:endParaRPr lang="en-US" dirty="0">
              <a:latin typeface="Amasis MT Pro Medium"/>
              <a:cs typeface="Calibri"/>
            </a:endParaRPr>
          </a:p>
        </p:txBody>
      </p:sp>
      <p:sp>
        <p:nvSpPr>
          <p:cNvPr id="5" name="כותרת משנה 2">
            <a:extLst>
              <a:ext uri="{FF2B5EF4-FFF2-40B4-BE49-F238E27FC236}">
                <a16:creationId xmlns:a16="http://schemas.microsoft.com/office/drawing/2014/main" id="{FA8F63F4-831E-403B-AE4C-1E547BD93AFB}"/>
              </a:ext>
            </a:extLst>
          </p:cNvPr>
          <p:cNvSpPr txBox="1">
            <a:spLocks/>
          </p:cNvSpPr>
          <p:nvPr/>
        </p:nvSpPr>
        <p:spPr>
          <a:xfrm>
            <a:off x="1988276" y="2180705"/>
            <a:ext cx="11565672" cy="615770"/>
          </a:xfrm>
          <a:prstGeom prst="rect">
            <a:avLst/>
          </a:prstGeom>
        </p:spPr>
        <p:txBody>
          <a:bodyPr vert="horz" lIns="91440" tIns="45720" rIns="91440" bIns="45720" rtlCol="1" anchor="t">
            <a:no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he-IL" sz="3600">
              <a:latin typeface="Amasis MT Pro Black"/>
              <a:cs typeface="Arial"/>
            </a:endParaRPr>
          </a:p>
        </p:txBody>
      </p:sp>
    </p:spTree>
    <p:extLst>
      <p:ext uri="{BB962C8B-B14F-4D97-AF65-F5344CB8AC3E}">
        <p14:creationId xmlns:p14="http://schemas.microsoft.com/office/powerpoint/2010/main" val="278658871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10;&#10;Description automatically generated">
            <a:extLst>
              <a:ext uri="{FF2B5EF4-FFF2-40B4-BE49-F238E27FC236}">
                <a16:creationId xmlns:a16="http://schemas.microsoft.com/office/drawing/2014/main" id="{6E6C751F-243A-4DA2-976E-17C1B060236C}"/>
              </a:ext>
            </a:extLst>
          </p:cNvPr>
          <p:cNvPicPr>
            <a:picLocks noChangeAspect="1"/>
          </p:cNvPicPr>
          <p:nvPr/>
        </p:nvPicPr>
        <p:blipFill rotWithShape="1">
          <a:blip r:embed="rId2"/>
          <a:srcRect l="8252" t="9091" r="839"/>
          <a:stretch/>
        </p:blipFill>
        <p:spPr>
          <a:xfrm>
            <a:off x="20" y="10"/>
            <a:ext cx="12191981" cy="6857990"/>
          </a:xfrm>
          <a:prstGeom prst="rect">
            <a:avLst/>
          </a:prstGeom>
        </p:spPr>
      </p:pic>
      <p:sp>
        <p:nvSpPr>
          <p:cNvPr id="28"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כותרת משנה 2">
            <a:extLst>
              <a:ext uri="{FF2B5EF4-FFF2-40B4-BE49-F238E27FC236}">
                <a16:creationId xmlns:a16="http://schemas.microsoft.com/office/drawing/2014/main" id="{30792F9A-F6DA-4CCE-9478-78204ED5E6F8}"/>
              </a:ext>
            </a:extLst>
          </p:cNvPr>
          <p:cNvSpPr txBox="1">
            <a:spLocks/>
          </p:cNvSpPr>
          <p:nvPr/>
        </p:nvSpPr>
        <p:spPr>
          <a:xfrm>
            <a:off x="404553" y="3091928"/>
            <a:ext cx="9078562" cy="2387600"/>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rtl="0">
              <a:spcBef>
                <a:spcPct val="0"/>
              </a:spcBef>
              <a:spcAft>
                <a:spcPts val="600"/>
              </a:spcAft>
            </a:pPr>
            <a:r>
              <a:rPr lang="en-US" sz="4800" dirty="0">
                <a:latin typeface="Amasis MT Pro Black"/>
                <a:ea typeface="+mj-ea"/>
                <a:cs typeface="+mj-cs"/>
              </a:rPr>
              <a:t>Data Crawling &amp; Scraping</a:t>
            </a:r>
          </a:p>
        </p:txBody>
      </p:sp>
      <p:sp>
        <p:nvSpPr>
          <p:cNvPr id="29"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95841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Graphical user interface, text&#10;&#10;Description automatically generated">
            <a:extLst>
              <a:ext uri="{FF2B5EF4-FFF2-40B4-BE49-F238E27FC236}">
                <a16:creationId xmlns:a16="http://schemas.microsoft.com/office/drawing/2014/main" id="{96B30E09-34B1-467A-AA68-6C924C621422}"/>
              </a:ext>
            </a:extLst>
          </p:cNvPr>
          <p:cNvPicPr>
            <a:picLocks noChangeAspect="1"/>
          </p:cNvPicPr>
          <p:nvPr/>
        </p:nvPicPr>
        <p:blipFill rotWithShape="1">
          <a:blip r:embed="rId2"/>
          <a:srcRect l="10229" r="20841" b="3063"/>
          <a:stretch/>
        </p:blipFill>
        <p:spPr>
          <a:xfrm>
            <a:off x="3522468" y="10"/>
            <a:ext cx="8669532" cy="6857990"/>
          </a:xfrm>
          <a:prstGeom prst="rect">
            <a:avLst/>
          </a:prstGeom>
        </p:spPr>
      </p:pic>
      <p:sp>
        <p:nvSpPr>
          <p:cNvPr id="72" name="Rectangle 49">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כותרת משנה 2">
            <a:extLst>
              <a:ext uri="{FF2B5EF4-FFF2-40B4-BE49-F238E27FC236}">
                <a16:creationId xmlns:a16="http://schemas.microsoft.com/office/drawing/2014/main" id="{B4190B80-9EAA-497B-94DC-FD76B843923F}"/>
              </a:ext>
            </a:extLst>
          </p:cNvPr>
          <p:cNvSpPr txBox="1">
            <a:spLocks/>
          </p:cNvSpPr>
          <p:nvPr/>
        </p:nvSpPr>
        <p:spPr>
          <a:xfrm>
            <a:off x="371094" y="1161288"/>
            <a:ext cx="4508368" cy="1124712"/>
          </a:xfrm>
          <a:prstGeom prst="rect">
            <a:avLst/>
          </a:prstGeom>
        </p:spPr>
        <p:txBody>
          <a:bodyPr vert="horz" lIns="91440" tIns="45720" rIns="91440" bIns="45720" rtlCol="0" anchor="b">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rtl="0">
              <a:spcBef>
                <a:spcPct val="0"/>
              </a:spcBef>
              <a:spcAft>
                <a:spcPts val="600"/>
              </a:spcAft>
            </a:pPr>
            <a:r>
              <a:rPr lang="en-US" sz="2800" dirty="0">
                <a:latin typeface="Amasis MT Pro Black"/>
                <a:ea typeface="+mj-ea"/>
                <a:cs typeface="+mj-cs"/>
              </a:rPr>
              <a:t>Scraping &amp; Crawling</a:t>
            </a:r>
          </a:p>
        </p:txBody>
      </p:sp>
      <p:sp>
        <p:nvSpPr>
          <p:cNvPr id="73" name="Rectangle 5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4" name="Rectangle 5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תיבת טקסט 3">
            <a:extLst>
              <a:ext uri="{FF2B5EF4-FFF2-40B4-BE49-F238E27FC236}">
                <a16:creationId xmlns:a16="http://schemas.microsoft.com/office/drawing/2014/main" id="{E364AACF-6537-4544-A94C-137D5EF6CE23}"/>
              </a:ext>
            </a:extLst>
          </p:cNvPr>
          <p:cNvSpPr txBox="1"/>
          <p:nvPr/>
        </p:nvSpPr>
        <p:spPr>
          <a:xfrm>
            <a:off x="371094" y="2625127"/>
            <a:ext cx="6849320"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a:lnSpc>
                <a:spcPct val="90000"/>
              </a:lnSpc>
              <a:spcAft>
                <a:spcPts val="600"/>
              </a:spcAft>
            </a:pPr>
            <a:r>
              <a:rPr lang="en-US" sz="1300" dirty="0">
                <a:latin typeface="Amasis MT Pro Medium"/>
                <a:ea typeface="+mn-lt"/>
                <a:cs typeface="+mn-lt"/>
              </a:rPr>
              <a:t>Kaggle makes it harder for people to crawl &amp; scrape their website in order to stay more secure. In order to achieve that they use </a:t>
            </a:r>
            <a:r>
              <a:rPr lang="en-US" sz="1300" dirty="0" err="1">
                <a:latin typeface="Amasis MT Pro Medium"/>
                <a:ea typeface="+mn-lt"/>
                <a:cs typeface="+mn-lt"/>
              </a:rPr>
              <a:t>javaScript</a:t>
            </a:r>
            <a:r>
              <a:rPr lang="en-US" sz="1300" dirty="0">
                <a:latin typeface="Amasis MT Pro Medium"/>
                <a:ea typeface="+mn-lt"/>
                <a:cs typeface="+mn-lt"/>
              </a:rPr>
              <a:t> code in the source page thus only after rendering the page will display as it should. We tried to use beautiful soup for scraping the </a:t>
            </a:r>
            <a:r>
              <a:rPr lang="en-US" sz="1300" dirty="0">
                <a:ea typeface="+mn-lt"/>
                <a:cs typeface="+mn-lt"/>
              </a:rPr>
              <a:t>dataset's </a:t>
            </a:r>
            <a:r>
              <a:rPr lang="en-US" sz="1300" dirty="0">
                <a:latin typeface="Amasis MT Pro Medium"/>
                <a:ea typeface="+mn-lt"/>
                <a:cs typeface="+mn-lt"/>
              </a:rPr>
              <a:t>URL for each of the datasets. Due to these circumstances we had to crawl and render the URL from every page first before we could do scraping on our data which led us to use Selenium. With selenium we were able to acquire the URLs of the datasets and begin with the scraping</a:t>
            </a:r>
            <a:endParaRPr lang="en-US" dirty="0">
              <a:latin typeface="Amasis MT Pro Medium"/>
              <a:ea typeface="+mn-lt"/>
              <a:cs typeface="+mn-lt"/>
            </a:endParaRPr>
          </a:p>
          <a:p>
            <a:pPr algn="l" rtl="0">
              <a:lnSpc>
                <a:spcPct val="90000"/>
              </a:lnSpc>
              <a:spcAft>
                <a:spcPts val="600"/>
              </a:spcAft>
            </a:pPr>
            <a:r>
              <a:rPr lang="en-US" sz="1300" dirty="0">
                <a:latin typeface="Amasis MT Pro Medium"/>
              </a:rPr>
              <a:t>We extracted 3 main data</a:t>
            </a:r>
            <a:endParaRPr lang="en-US" sz="1300" dirty="0">
              <a:latin typeface="Amasis MT Pro Medium"/>
              <a:cs typeface="Calibri" panose="020F0502020204030204"/>
            </a:endParaRPr>
          </a:p>
          <a:p>
            <a:pPr indent="-228600" algn="l" rtl="0">
              <a:lnSpc>
                <a:spcPct val="90000"/>
              </a:lnSpc>
              <a:spcAft>
                <a:spcPts val="600"/>
              </a:spcAft>
              <a:buFont typeface="Arial" panose="020B0604020202020204" pitchFamily="34" charset="0"/>
              <a:buChar char="•"/>
            </a:pPr>
            <a:r>
              <a:rPr lang="en-US" sz="1300" dirty="0">
                <a:latin typeface="Amasis MT Pro Medium"/>
              </a:rPr>
              <a:t>URL to each </a:t>
            </a:r>
            <a:r>
              <a:rPr lang="en-US" sz="1300" dirty="0" err="1">
                <a:latin typeface="Amasis MT Pro Medium"/>
              </a:rPr>
              <a:t>DataSet</a:t>
            </a:r>
            <a:r>
              <a:rPr lang="en-US" sz="1300" dirty="0">
                <a:latin typeface="Amasis MT Pro Medium"/>
              </a:rPr>
              <a:t> </a:t>
            </a:r>
            <a:endParaRPr lang="en-US" sz="1300" dirty="0">
              <a:latin typeface="Amasis MT Pro Medium"/>
              <a:cs typeface="Calibri"/>
            </a:endParaRPr>
          </a:p>
          <a:p>
            <a:pPr indent="-228600" algn="l" rtl="0">
              <a:lnSpc>
                <a:spcPct val="90000"/>
              </a:lnSpc>
              <a:spcAft>
                <a:spcPts val="600"/>
              </a:spcAft>
              <a:buFont typeface="Arial" panose="020B0604020202020204" pitchFamily="34" charset="0"/>
              <a:buChar char="•"/>
            </a:pPr>
            <a:r>
              <a:rPr lang="en-US" sz="1300" dirty="0">
                <a:latin typeface="Amasis MT Pro Medium"/>
              </a:rPr>
              <a:t>Data on each </a:t>
            </a:r>
            <a:r>
              <a:rPr lang="en-US" sz="1300" dirty="0" err="1">
                <a:latin typeface="Amasis MT Pro Medium"/>
              </a:rPr>
              <a:t>DataSet</a:t>
            </a:r>
            <a:endParaRPr lang="en-US" sz="1300">
              <a:latin typeface="Amasis MT Pro Medium"/>
              <a:cs typeface="Calibri"/>
            </a:endParaRPr>
          </a:p>
          <a:p>
            <a:pPr indent="-228600" algn="l" rtl="0">
              <a:lnSpc>
                <a:spcPct val="90000"/>
              </a:lnSpc>
              <a:spcAft>
                <a:spcPts val="600"/>
              </a:spcAft>
              <a:buFont typeface="Arial" panose="020B0604020202020204" pitchFamily="34" charset="0"/>
              <a:buChar char="•"/>
            </a:pPr>
            <a:r>
              <a:rPr lang="en-US" sz="1300" dirty="0">
                <a:latin typeface="Amasis MT Pro Medium"/>
              </a:rPr>
              <a:t>Data on each author</a:t>
            </a:r>
            <a:endParaRPr lang="en-US" sz="1300">
              <a:latin typeface="Amasis MT Pro Medium"/>
              <a:cs typeface="Calibri"/>
            </a:endParaRPr>
          </a:p>
          <a:p>
            <a:pPr algn="l" rtl="0">
              <a:lnSpc>
                <a:spcPct val="90000"/>
              </a:lnSpc>
              <a:spcAft>
                <a:spcPts val="600"/>
              </a:spcAft>
            </a:pPr>
            <a:endParaRPr lang="en-US" sz="1300" dirty="0">
              <a:latin typeface="Amasis MT Pro Medium"/>
              <a:cs typeface="Calibri" panose="020F0502020204030204"/>
            </a:endParaRPr>
          </a:p>
          <a:p>
            <a:pPr algn="l" rtl="0">
              <a:lnSpc>
                <a:spcPct val="90000"/>
              </a:lnSpc>
              <a:spcAft>
                <a:spcPts val="600"/>
              </a:spcAft>
            </a:pPr>
            <a:r>
              <a:rPr lang="en-US" sz="1300" dirty="0">
                <a:latin typeface="Amasis MT Pro Medium"/>
              </a:rPr>
              <a:t>We ended up with 2737x24 = 65688 blocks of data </a:t>
            </a:r>
            <a:endParaRPr lang="en-US" sz="1300" dirty="0">
              <a:latin typeface="Amasis MT Pro Medium"/>
              <a:cs typeface="Calibri"/>
            </a:endParaRPr>
          </a:p>
        </p:txBody>
      </p:sp>
    </p:spTree>
    <p:extLst>
      <p:ext uri="{BB962C8B-B14F-4D97-AF65-F5344CB8AC3E}">
        <p14:creationId xmlns:p14="http://schemas.microsoft.com/office/powerpoint/2010/main" val="321062420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3" descr="Graphical user interface, text&#10;&#10;Description automatically generated">
            <a:extLst>
              <a:ext uri="{FF2B5EF4-FFF2-40B4-BE49-F238E27FC236}">
                <a16:creationId xmlns:a16="http://schemas.microsoft.com/office/drawing/2014/main" id="{D3F46BF1-02A6-491A-8E60-CB0EF782C3AD}"/>
              </a:ext>
            </a:extLst>
          </p:cNvPr>
          <p:cNvPicPr>
            <a:picLocks noChangeAspect="1"/>
          </p:cNvPicPr>
          <p:nvPr/>
        </p:nvPicPr>
        <p:blipFill rotWithShape="1">
          <a:blip r:embed="rId2"/>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כותרת משנה 2">
            <a:extLst>
              <a:ext uri="{FF2B5EF4-FFF2-40B4-BE49-F238E27FC236}">
                <a16:creationId xmlns:a16="http://schemas.microsoft.com/office/drawing/2014/main" id="{6531BC13-B1E7-43DD-BE2E-0A8DB53866D4}"/>
              </a:ext>
            </a:extLst>
          </p:cNvPr>
          <p:cNvSpPr txBox="1">
            <a:spLocks/>
          </p:cNvSpPr>
          <p:nvPr/>
        </p:nvSpPr>
        <p:spPr>
          <a:xfrm>
            <a:off x="178419" y="119214"/>
            <a:ext cx="8794606" cy="1340562"/>
          </a:xfrm>
          <a:prstGeom prst="rect">
            <a:avLst/>
          </a:prstGeom>
        </p:spPr>
        <p:txBody>
          <a:bodyPr vert="horz" lIns="91440" tIns="45720" rIns="91440" bIns="45720" rtlCol="0" anchor="t">
            <a:norm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spcBef>
                <a:spcPct val="0"/>
              </a:spcBef>
              <a:spcAft>
                <a:spcPts val="600"/>
              </a:spcAft>
            </a:pPr>
            <a:r>
              <a:rPr lang="en-US" sz="2800" u="sng" dirty="0">
                <a:solidFill>
                  <a:schemeClr val="bg1"/>
                </a:solidFill>
                <a:latin typeface="Amasis MT Pro Black"/>
                <a:ea typeface="+mj-ea"/>
                <a:cs typeface="+mj-cs"/>
              </a:rPr>
              <a:t>URL Of Each </a:t>
            </a:r>
            <a:r>
              <a:rPr lang="en-US" sz="2800" u="sng" dirty="0" err="1">
                <a:solidFill>
                  <a:schemeClr val="bg1"/>
                </a:solidFill>
                <a:latin typeface="Amasis MT Pro Black"/>
                <a:ea typeface="+mj-ea"/>
                <a:cs typeface="+mj-cs"/>
              </a:rPr>
              <a:t>DataSet</a:t>
            </a:r>
            <a:endParaRPr lang="en-US" sz="2800" u="sng" dirty="0">
              <a:solidFill>
                <a:schemeClr val="bg1"/>
              </a:solidFill>
              <a:latin typeface="Amasis MT Pro Black"/>
              <a:ea typeface="+mj-ea"/>
              <a:cs typeface="Calibri Light"/>
            </a:endParaRPr>
          </a:p>
        </p:txBody>
      </p:sp>
      <p:sp>
        <p:nvSpPr>
          <p:cNvPr id="9" name="תיבת טקסט 8">
            <a:extLst>
              <a:ext uri="{FF2B5EF4-FFF2-40B4-BE49-F238E27FC236}">
                <a16:creationId xmlns:a16="http://schemas.microsoft.com/office/drawing/2014/main" id="{D7857D8B-D72B-4CB5-867D-120E9943FCB0}"/>
              </a:ext>
            </a:extLst>
          </p:cNvPr>
          <p:cNvSpPr txBox="1"/>
          <p:nvPr/>
        </p:nvSpPr>
        <p:spPr>
          <a:xfrm>
            <a:off x="180612" y="598430"/>
            <a:ext cx="8090346" cy="827191"/>
          </a:xfrm>
          <a:prstGeom prst="rect">
            <a:avLst/>
          </a:prstGeom>
        </p:spPr>
        <p:txBody>
          <a:bodyPr rot="0" spcFirstLastPara="0" vert="horz" lIns="91440" tIns="45720" rIns="91440" bIns="45720" numCol="1" spcCol="0" rtlCol="0" fromWordArt="0" anchor="t" anchorCtr="0" forceAA="0" compatLnSpc="1">
            <a:prstTxWarp prst="textNoShape">
              <a:avLst/>
            </a:prstTxWarp>
            <a:no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rtl="0">
              <a:lnSpc>
                <a:spcPct val="90000"/>
              </a:lnSpc>
              <a:spcAft>
                <a:spcPts val="600"/>
              </a:spcAft>
            </a:pPr>
            <a:r>
              <a:rPr lang="en-US" dirty="0">
                <a:solidFill>
                  <a:schemeClr val="bg1"/>
                </a:solidFill>
                <a:latin typeface="Amasis MT Pro Medium"/>
                <a:cs typeface="Calibri"/>
              </a:rPr>
              <a:t>Firstly, for each page (with crawling) we scrape the dataset's URL for each dataset on the page.</a:t>
            </a:r>
          </a:p>
          <a:p>
            <a:pPr algn="l">
              <a:lnSpc>
                <a:spcPct val="90000"/>
              </a:lnSpc>
              <a:spcAft>
                <a:spcPts val="600"/>
              </a:spcAft>
            </a:pPr>
            <a:endParaRPr lang="en-US" dirty="0">
              <a:solidFill>
                <a:schemeClr val="bg1"/>
              </a:solidFill>
              <a:latin typeface="Amasis MT Pro Medium"/>
              <a:cs typeface="Calibri"/>
            </a:endParaRPr>
          </a:p>
          <a:p>
            <a:pPr indent="-228600" algn="l" rtl="0">
              <a:lnSpc>
                <a:spcPct val="90000"/>
              </a:lnSpc>
              <a:spcAft>
                <a:spcPts val="600"/>
              </a:spcAft>
              <a:buFont typeface="Arial" panose="020B0604020202020204" pitchFamily="34" charset="0"/>
              <a:buChar char="•"/>
            </a:pPr>
            <a:endParaRPr lang="en-US" dirty="0">
              <a:solidFill>
                <a:schemeClr val="bg1"/>
              </a:solidFill>
              <a:latin typeface="Amasis MT Pro Medium"/>
            </a:endParaRPr>
          </a:p>
        </p:txBody>
      </p:sp>
      <p:pic>
        <p:nvPicPr>
          <p:cNvPr id="2" name="Picture 5" descr="Graphical user interface, text, application&#10;&#10;Description automatically generated">
            <a:extLst>
              <a:ext uri="{FF2B5EF4-FFF2-40B4-BE49-F238E27FC236}">
                <a16:creationId xmlns:a16="http://schemas.microsoft.com/office/drawing/2014/main" id="{AA81E06F-1EEA-4A55-B0F7-511EAF3C6649}"/>
              </a:ext>
            </a:extLst>
          </p:cNvPr>
          <p:cNvPicPr>
            <a:picLocks noChangeAspect="1"/>
          </p:cNvPicPr>
          <p:nvPr/>
        </p:nvPicPr>
        <p:blipFill>
          <a:blip r:embed="rId3"/>
          <a:stretch>
            <a:fillRect/>
          </a:stretch>
        </p:blipFill>
        <p:spPr>
          <a:xfrm>
            <a:off x="2199819" y="1255117"/>
            <a:ext cx="6097545" cy="5305225"/>
          </a:xfrm>
          <a:prstGeom prst="rect">
            <a:avLst/>
          </a:prstGeom>
        </p:spPr>
      </p:pic>
    </p:spTree>
    <p:extLst>
      <p:ext uri="{BB962C8B-B14F-4D97-AF65-F5344CB8AC3E}">
        <p14:creationId xmlns:p14="http://schemas.microsoft.com/office/powerpoint/2010/main" val="2379899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3" descr="Graphical user interface, text&#10;&#10;Description automatically generated">
            <a:extLst>
              <a:ext uri="{FF2B5EF4-FFF2-40B4-BE49-F238E27FC236}">
                <a16:creationId xmlns:a16="http://schemas.microsoft.com/office/drawing/2014/main" id="{D3F46BF1-02A6-491A-8E60-CB0EF782C3AD}"/>
              </a:ext>
            </a:extLst>
          </p:cNvPr>
          <p:cNvPicPr>
            <a:picLocks noChangeAspect="1"/>
          </p:cNvPicPr>
          <p:nvPr/>
        </p:nvPicPr>
        <p:blipFill rotWithShape="1">
          <a:blip r:embed="rId2"/>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כותרת משנה 2">
            <a:extLst>
              <a:ext uri="{FF2B5EF4-FFF2-40B4-BE49-F238E27FC236}">
                <a16:creationId xmlns:a16="http://schemas.microsoft.com/office/drawing/2014/main" id="{E9D39AA2-01E2-4796-B1AE-9961D604D578}"/>
              </a:ext>
            </a:extLst>
          </p:cNvPr>
          <p:cNvSpPr txBox="1">
            <a:spLocks/>
          </p:cNvSpPr>
          <p:nvPr/>
        </p:nvSpPr>
        <p:spPr>
          <a:xfrm>
            <a:off x="160564" y="122032"/>
            <a:ext cx="6140449" cy="1323439"/>
          </a:xfrm>
          <a:prstGeom prst="rect">
            <a:avLst/>
          </a:prstGeom>
        </p:spPr>
        <p:txBody>
          <a:bodyPr vert="horz" lIns="91440" tIns="45720" rIns="91440" bIns="45720" rtlCol="0" anchor="t">
            <a:norm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spcBef>
                <a:spcPct val="0"/>
              </a:spcBef>
              <a:spcAft>
                <a:spcPts val="600"/>
              </a:spcAft>
            </a:pPr>
            <a:r>
              <a:rPr lang="en-US" sz="2800" u="sng" dirty="0">
                <a:solidFill>
                  <a:schemeClr val="bg1"/>
                </a:solidFill>
                <a:latin typeface="Amasis MT Pro Black"/>
                <a:ea typeface="+mj-ea"/>
                <a:cs typeface="Calibri Light"/>
              </a:rPr>
              <a:t>Data On Each </a:t>
            </a:r>
            <a:r>
              <a:rPr lang="en-US" sz="2800" u="sng" dirty="0" err="1">
                <a:solidFill>
                  <a:schemeClr val="bg1"/>
                </a:solidFill>
                <a:latin typeface="Amasis MT Pro Black"/>
                <a:ea typeface="+mj-ea"/>
                <a:cs typeface="Calibri Light"/>
              </a:rPr>
              <a:t>DataSet</a:t>
            </a:r>
            <a:endParaRPr lang="en-US" sz="2800" u="sng" dirty="0">
              <a:solidFill>
                <a:schemeClr val="bg1"/>
              </a:solidFill>
              <a:latin typeface="Amasis MT Pro Black"/>
              <a:ea typeface="+mj-ea"/>
              <a:cs typeface="Calibri Light"/>
            </a:endParaRPr>
          </a:p>
        </p:txBody>
      </p:sp>
      <p:sp>
        <p:nvSpPr>
          <p:cNvPr id="21" name="תיבת טקסט 8">
            <a:extLst>
              <a:ext uri="{FF2B5EF4-FFF2-40B4-BE49-F238E27FC236}">
                <a16:creationId xmlns:a16="http://schemas.microsoft.com/office/drawing/2014/main" id="{11E61975-B560-4673-8017-628E22223A1E}"/>
              </a:ext>
            </a:extLst>
          </p:cNvPr>
          <p:cNvSpPr txBox="1"/>
          <p:nvPr/>
        </p:nvSpPr>
        <p:spPr>
          <a:xfrm>
            <a:off x="180612" y="598430"/>
            <a:ext cx="8090346" cy="827191"/>
          </a:xfrm>
          <a:prstGeom prst="rect">
            <a:avLst/>
          </a:prstGeom>
        </p:spPr>
        <p:txBody>
          <a:bodyPr rot="0" spcFirstLastPara="0" vert="horz" lIns="91440" tIns="45720" rIns="91440" bIns="45720" numCol="1" spcCol="0" rtlCol="0" fromWordArt="0" anchor="t" anchorCtr="0" forceAA="0" compatLnSpc="1">
            <a:prstTxWarp prst="textNoShape">
              <a:avLst/>
            </a:prstTxWarp>
            <a:no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rtl="0">
              <a:lnSpc>
                <a:spcPct val="90000"/>
              </a:lnSpc>
              <a:spcAft>
                <a:spcPts val="600"/>
              </a:spcAft>
            </a:pPr>
            <a:r>
              <a:rPr lang="en-US" dirty="0">
                <a:solidFill>
                  <a:schemeClr val="bg1"/>
                </a:solidFill>
                <a:latin typeface="Amasis MT Pro Medium"/>
                <a:cs typeface="Calibri"/>
              </a:rPr>
              <a:t>Secondly, for each dataset's page, we scrape: title, </a:t>
            </a:r>
            <a:r>
              <a:rPr lang="en-US" dirty="0" err="1">
                <a:solidFill>
                  <a:schemeClr val="bg1"/>
                </a:solidFill>
                <a:latin typeface="Amasis MT Pro Medium"/>
                <a:cs typeface="Calibri"/>
              </a:rPr>
              <a:t>subTitle</a:t>
            </a:r>
            <a:r>
              <a:rPr lang="en-US" dirty="0">
                <a:solidFill>
                  <a:schemeClr val="bg1"/>
                </a:solidFill>
                <a:latin typeface="Amasis MT Pro Medium"/>
                <a:cs typeface="Calibri"/>
              </a:rPr>
              <a:t>, author name, dataset version, date of the last update, rating, </a:t>
            </a:r>
            <a:r>
              <a:rPr lang="en-US" dirty="0" err="1">
                <a:solidFill>
                  <a:schemeClr val="bg1"/>
                </a:solidFill>
                <a:latin typeface="Amasis MT Pro Medium"/>
                <a:cs typeface="Calibri"/>
              </a:rPr>
              <a:t>usibility</a:t>
            </a:r>
            <a:r>
              <a:rPr lang="en-US" dirty="0">
                <a:solidFill>
                  <a:schemeClr val="bg1"/>
                </a:solidFill>
                <a:latin typeface="Amasis MT Pro Medium"/>
                <a:cs typeface="Calibri"/>
              </a:rPr>
              <a:t>, number of files, the total size of all the files, views, downloads, topics and the author's URL. </a:t>
            </a:r>
          </a:p>
          <a:p>
            <a:pPr indent="-228600" algn="l" rtl="0">
              <a:lnSpc>
                <a:spcPct val="90000"/>
              </a:lnSpc>
              <a:spcAft>
                <a:spcPts val="600"/>
              </a:spcAft>
              <a:buFont typeface="Arial" panose="020B0604020202020204" pitchFamily="34" charset="0"/>
              <a:buChar char="•"/>
            </a:pPr>
            <a:endParaRPr lang="en-US" dirty="0">
              <a:solidFill>
                <a:schemeClr val="bg1"/>
              </a:solidFill>
              <a:latin typeface="Amasis MT Pro Medium"/>
            </a:endParaRPr>
          </a:p>
        </p:txBody>
      </p:sp>
      <p:pic>
        <p:nvPicPr>
          <p:cNvPr id="4" name="Picture 6" descr="Graphical user interface, text, application, email&#10;&#10;Description automatically generated">
            <a:extLst>
              <a:ext uri="{FF2B5EF4-FFF2-40B4-BE49-F238E27FC236}">
                <a16:creationId xmlns:a16="http://schemas.microsoft.com/office/drawing/2014/main" id="{D1DF75F5-A721-4FBE-A7E4-CAA289753F53}"/>
              </a:ext>
            </a:extLst>
          </p:cNvPr>
          <p:cNvPicPr>
            <a:picLocks noChangeAspect="1"/>
          </p:cNvPicPr>
          <p:nvPr/>
        </p:nvPicPr>
        <p:blipFill>
          <a:blip r:embed="rId3"/>
          <a:stretch>
            <a:fillRect/>
          </a:stretch>
        </p:blipFill>
        <p:spPr>
          <a:xfrm>
            <a:off x="263703" y="1453281"/>
            <a:ext cx="6647379" cy="4970292"/>
          </a:xfrm>
          <a:prstGeom prst="rect">
            <a:avLst/>
          </a:prstGeom>
        </p:spPr>
      </p:pic>
      <p:sp>
        <p:nvSpPr>
          <p:cNvPr id="36" name="Rectangle 35">
            <a:extLst>
              <a:ext uri="{FF2B5EF4-FFF2-40B4-BE49-F238E27FC236}">
                <a16:creationId xmlns:a16="http://schemas.microsoft.com/office/drawing/2014/main" id="{CB3DD336-60BA-47CA-A22B-CF0BCA0C9BF7}"/>
              </a:ext>
            </a:extLst>
          </p:cNvPr>
          <p:cNvSpPr/>
          <p:nvPr/>
        </p:nvSpPr>
        <p:spPr>
          <a:xfrm>
            <a:off x="827068" y="2817685"/>
            <a:ext cx="402405" cy="2054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BE9C8205-2DCB-4AFE-BF57-B3D1709ED3FE}"/>
              </a:ext>
            </a:extLst>
          </p:cNvPr>
          <p:cNvSpPr/>
          <p:nvPr/>
        </p:nvSpPr>
        <p:spPr>
          <a:xfrm>
            <a:off x="2154147" y="2817685"/>
            <a:ext cx="445214" cy="2054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AEF91B29-C807-44CC-BB7E-9B062F9F735A}"/>
              </a:ext>
            </a:extLst>
          </p:cNvPr>
          <p:cNvSpPr/>
          <p:nvPr/>
        </p:nvSpPr>
        <p:spPr>
          <a:xfrm>
            <a:off x="5947024" y="2038561"/>
            <a:ext cx="667819" cy="2397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9095FA11-8699-400D-9252-AEA6B844D0D3}"/>
              </a:ext>
            </a:extLst>
          </p:cNvPr>
          <p:cNvSpPr/>
          <p:nvPr/>
        </p:nvSpPr>
        <p:spPr>
          <a:xfrm>
            <a:off x="613023" y="2466652"/>
            <a:ext cx="3501775" cy="2054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FEC06349-2165-4E1E-BF26-D72B560993C8}"/>
              </a:ext>
            </a:extLst>
          </p:cNvPr>
          <p:cNvSpPr/>
          <p:nvPr/>
        </p:nvSpPr>
        <p:spPr>
          <a:xfrm>
            <a:off x="613022" y="2278291"/>
            <a:ext cx="2551415" cy="1883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46AEE13D-89A4-4AB4-AC03-225E0C01980D}"/>
              </a:ext>
            </a:extLst>
          </p:cNvPr>
          <p:cNvSpPr/>
          <p:nvPr/>
        </p:nvSpPr>
        <p:spPr>
          <a:xfrm>
            <a:off x="1303853" y="2815010"/>
            <a:ext cx="847617" cy="2054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he-IL"/>
            </a:defPPr>
            <a:lvl1pPr marL="0" algn="r" defTabSz="914400" rtl="1" eaLnBrk="1" latinLnBrk="0" hangingPunct="1">
              <a:defRPr sz="1800" kern="1200">
                <a:solidFill>
                  <a:schemeClr val="lt1"/>
                </a:solidFill>
                <a:latin typeface="+mn-lt"/>
                <a:ea typeface="+mn-ea"/>
                <a:cs typeface="+mn-cs"/>
              </a:defRPr>
            </a:lvl1pPr>
            <a:lvl2pPr marL="457200" algn="r" defTabSz="914400" rtl="1" eaLnBrk="1" latinLnBrk="0" hangingPunct="1">
              <a:defRPr sz="1800" kern="1200">
                <a:solidFill>
                  <a:schemeClr val="lt1"/>
                </a:solidFill>
                <a:latin typeface="+mn-lt"/>
                <a:ea typeface="+mn-ea"/>
                <a:cs typeface="+mn-cs"/>
              </a:defRPr>
            </a:lvl2pPr>
            <a:lvl3pPr marL="914400" algn="r" defTabSz="914400" rtl="1" eaLnBrk="1" latinLnBrk="0" hangingPunct="1">
              <a:defRPr sz="1800" kern="1200">
                <a:solidFill>
                  <a:schemeClr val="lt1"/>
                </a:solidFill>
                <a:latin typeface="+mn-lt"/>
                <a:ea typeface="+mn-ea"/>
                <a:cs typeface="+mn-cs"/>
              </a:defRPr>
            </a:lvl3pPr>
            <a:lvl4pPr marL="1371600" algn="r" defTabSz="914400" rtl="1" eaLnBrk="1" latinLnBrk="0" hangingPunct="1">
              <a:defRPr sz="1800" kern="1200">
                <a:solidFill>
                  <a:schemeClr val="lt1"/>
                </a:solidFill>
                <a:latin typeface="+mn-lt"/>
                <a:ea typeface="+mn-ea"/>
                <a:cs typeface="+mn-cs"/>
              </a:defRPr>
            </a:lvl4pPr>
            <a:lvl5pPr marL="1828800" algn="r" defTabSz="914400" rtl="1" eaLnBrk="1" latinLnBrk="0" hangingPunct="1">
              <a:defRPr sz="1800" kern="1200">
                <a:solidFill>
                  <a:schemeClr val="lt1"/>
                </a:solidFill>
                <a:latin typeface="+mn-lt"/>
                <a:ea typeface="+mn-ea"/>
                <a:cs typeface="+mn-cs"/>
              </a:defRPr>
            </a:lvl5pPr>
            <a:lvl6pPr marL="2286000" algn="r" defTabSz="914400" rtl="1" eaLnBrk="1" latinLnBrk="0" hangingPunct="1">
              <a:defRPr sz="1800" kern="1200">
                <a:solidFill>
                  <a:schemeClr val="lt1"/>
                </a:solidFill>
                <a:latin typeface="+mn-lt"/>
                <a:ea typeface="+mn-ea"/>
                <a:cs typeface="+mn-cs"/>
              </a:defRPr>
            </a:lvl6pPr>
            <a:lvl7pPr marL="2743200" algn="r" defTabSz="914400" rtl="1" eaLnBrk="1" latinLnBrk="0" hangingPunct="1">
              <a:defRPr sz="1800" kern="1200">
                <a:solidFill>
                  <a:schemeClr val="lt1"/>
                </a:solidFill>
                <a:latin typeface="+mn-lt"/>
                <a:ea typeface="+mn-ea"/>
                <a:cs typeface="+mn-cs"/>
              </a:defRPr>
            </a:lvl7pPr>
            <a:lvl8pPr marL="3200400" algn="r" defTabSz="914400" rtl="1" eaLnBrk="1" latinLnBrk="0" hangingPunct="1">
              <a:defRPr sz="1800" kern="1200">
                <a:solidFill>
                  <a:schemeClr val="lt1"/>
                </a:solidFill>
                <a:latin typeface="+mn-lt"/>
                <a:ea typeface="+mn-ea"/>
                <a:cs typeface="+mn-cs"/>
              </a:defRPr>
            </a:lvl8pPr>
            <a:lvl9pPr marL="3657600" algn="r" defTabSz="914400" rtl="1" eaLnBrk="1" latinLnBrk="0" hangingPunct="1">
              <a:defRPr sz="1800" kern="1200">
                <a:solidFill>
                  <a:schemeClr val="lt1"/>
                </a:solidFill>
                <a:latin typeface="+mn-lt"/>
                <a:ea typeface="+mn-ea"/>
                <a:cs typeface="+mn-cs"/>
              </a:defRPr>
            </a:lvl9pPr>
          </a:lstStyle>
          <a:p>
            <a:pPr algn="ctr"/>
            <a:endParaRPr lang="en-GB"/>
          </a:p>
        </p:txBody>
      </p:sp>
      <p:sp>
        <p:nvSpPr>
          <p:cNvPr id="45" name="Rectangle 44">
            <a:extLst>
              <a:ext uri="{FF2B5EF4-FFF2-40B4-BE49-F238E27FC236}">
                <a16:creationId xmlns:a16="http://schemas.microsoft.com/office/drawing/2014/main" id="{46C1B9BC-8954-48B4-B1F0-16345959CAA8}"/>
              </a:ext>
            </a:extLst>
          </p:cNvPr>
          <p:cNvSpPr/>
          <p:nvPr/>
        </p:nvSpPr>
        <p:spPr>
          <a:xfrm>
            <a:off x="698641" y="3502629"/>
            <a:ext cx="582202" cy="2054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he-IL"/>
            </a:defPPr>
            <a:lvl1pPr marL="0" algn="r" defTabSz="914400" rtl="1" eaLnBrk="1" latinLnBrk="0" hangingPunct="1">
              <a:defRPr sz="1800" kern="1200">
                <a:solidFill>
                  <a:schemeClr val="lt1"/>
                </a:solidFill>
                <a:latin typeface="+mn-lt"/>
                <a:ea typeface="+mn-ea"/>
                <a:cs typeface="+mn-cs"/>
              </a:defRPr>
            </a:lvl1pPr>
            <a:lvl2pPr marL="457200" algn="r" defTabSz="914400" rtl="1" eaLnBrk="1" latinLnBrk="0" hangingPunct="1">
              <a:defRPr sz="1800" kern="1200">
                <a:solidFill>
                  <a:schemeClr val="lt1"/>
                </a:solidFill>
                <a:latin typeface="+mn-lt"/>
                <a:ea typeface="+mn-ea"/>
                <a:cs typeface="+mn-cs"/>
              </a:defRPr>
            </a:lvl2pPr>
            <a:lvl3pPr marL="914400" algn="r" defTabSz="914400" rtl="1" eaLnBrk="1" latinLnBrk="0" hangingPunct="1">
              <a:defRPr sz="1800" kern="1200">
                <a:solidFill>
                  <a:schemeClr val="lt1"/>
                </a:solidFill>
                <a:latin typeface="+mn-lt"/>
                <a:ea typeface="+mn-ea"/>
                <a:cs typeface="+mn-cs"/>
              </a:defRPr>
            </a:lvl3pPr>
            <a:lvl4pPr marL="1371600" algn="r" defTabSz="914400" rtl="1" eaLnBrk="1" latinLnBrk="0" hangingPunct="1">
              <a:defRPr sz="1800" kern="1200">
                <a:solidFill>
                  <a:schemeClr val="lt1"/>
                </a:solidFill>
                <a:latin typeface="+mn-lt"/>
                <a:ea typeface="+mn-ea"/>
                <a:cs typeface="+mn-cs"/>
              </a:defRPr>
            </a:lvl4pPr>
            <a:lvl5pPr marL="1828800" algn="r" defTabSz="914400" rtl="1" eaLnBrk="1" latinLnBrk="0" hangingPunct="1">
              <a:defRPr sz="1800" kern="1200">
                <a:solidFill>
                  <a:schemeClr val="lt1"/>
                </a:solidFill>
                <a:latin typeface="+mn-lt"/>
                <a:ea typeface="+mn-ea"/>
                <a:cs typeface="+mn-cs"/>
              </a:defRPr>
            </a:lvl5pPr>
            <a:lvl6pPr marL="2286000" algn="r" defTabSz="914400" rtl="1" eaLnBrk="1" latinLnBrk="0" hangingPunct="1">
              <a:defRPr sz="1800" kern="1200">
                <a:solidFill>
                  <a:schemeClr val="lt1"/>
                </a:solidFill>
                <a:latin typeface="+mn-lt"/>
                <a:ea typeface="+mn-ea"/>
                <a:cs typeface="+mn-cs"/>
              </a:defRPr>
            </a:lvl6pPr>
            <a:lvl7pPr marL="2743200" algn="r" defTabSz="914400" rtl="1" eaLnBrk="1" latinLnBrk="0" hangingPunct="1">
              <a:defRPr sz="1800" kern="1200">
                <a:solidFill>
                  <a:schemeClr val="lt1"/>
                </a:solidFill>
                <a:latin typeface="+mn-lt"/>
                <a:ea typeface="+mn-ea"/>
                <a:cs typeface="+mn-cs"/>
              </a:defRPr>
            </a:lvl7pPr>
            <a:lvl8pPr marL="3200400" algn="r" defTabSz="914400" rtl="1" eaLnBrk="1" latinLnBrk="0" hangingPunct="1">
              <a:defRPr sz="1800" kern="1200">
                <a:solidFill>
                  <a:schemeClr val="lt1"/>
                </a:solidFill>
                <a:latin typeface="+mn-lt"/>
                <a:ea typeface="+mn-ea"/>
                <a:cs typeface="+mn-cs"/>
              </a:defRPr>
            </a:lvl8pPr>
            <a:lvl9pPr marL="3657600" algn="r" defTabSz="914400" rtl="1" eaLnBrk="1" latinLnBrk="0" hangingPunct="1">
              <a:defRPr sz="1800" kern="1200">
                <a:solidFill>
                  <a:schemeClr val="lt1"/>
                </a:solidFill>
                <a:latin typeface="+mn-lt"/>
                <a:ea typeface="+mn-ea"/>
                <a:cs typeface="+mn-cs"/>
              </a:defRPr>
            </a:lvl9pPr>
          </a:lstStyle>
          <a:p>
            <a:pPr algn="ctr"/>
            <a:endParaRPr lang="en-GB"/>
          </a:p>
        </p:txBody>
      </p:sp>
      <p:sp>
        <p:nvSpPr>
          <p:cNvPr id="46" name="Rectangle 45">
            <a:extLst>
              <a:ext uri="{FF2B5EF4-FFF2-40B4-BE49-F238E27FC236}">
                <a16:creationId xmlns:a16="http://schemas.microsoft.com/office/drawing/2014/main" id="{C9BCFC1B-BDCD-41F9-9EDF-E86959BE3B7E}"/>
              </a:ext>
            </a:extLst>
          </p:cNvPr>
          <p:cNvSpPr/>
          <p:nvPr/>
        </p:nvSpPr>
        <p:spPr>
          <a:xfrm>
            <a:off x="450349" y="5934179"/>
            <a:ext cx="779123" cy="2140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he-IL"/>
            </a:defPPr>
            <a:lvl1pPr marL="0" algn="r" defTabSz="914400" rtl="1" eaLnBrk="1" latinLnBrk="0" hangingPunct="1">
              <a:defRPr sz="1800" kern="1200">
                <a:solidFill>
                  <a:schemeClr val="lt1"/>
                </a:solidFill>
                <a:latin typeface="+mn-lt"/>
                <a:ea typeface="+mn-ea"/>
                <a:cs typeface="+mn-cs"/>
              </a:defRPr>
            </a:lvl1pPr>
            <a:lvl2pPr marL="457200" algn="r" defTabSz="914400" rtl="1" eaLnBrk="1" latinLnBrk="0" hangingPunct="1">
              <a:defRPr sz="1800" kern="1200">
                <a:solidFill>
                  <a:schemeClr val="lt1"/>
                </a:solidFill>
                <a:latin typeface="+mn-lt"/>
                <a:ea typeface="+mn-ea"/>
                <a:cs typeface="+mn-cs"/>
              </a:defRPr>
            </a:lvl2pPr>
            <a:lvl3pPr marL="914400" algn="r" defTabSz="914400" rtl="1" eaLnBrk="1" latinLnBrk="0" hangingPunct="1">
              <a:defRPr sz="1800" kern="1200">
                <a:solidFill>
                  <a:schemeClr val="lt1"/>
                </a:solidFill>
                <a:latin typeface="+mn-lt"/>
                <a:ea typeface="+mn-ea"/>
                <a:cs typeface="+mn-cs"/>
              </a:defRPr>
            </a:lvl3pPr>
            <a:lvl4pPr marL="1371600" algn="r" defTabSz="914400" rtl="1" eaLnBrk="1" latinLnBrk="0" hangingPunct="1">
              <a:defRPr sz="1800" kern="1200">
                <a:solidFill>
                  <a:schemeClr val="lt1"/>
                </a:solidFill>
                <a:latin typeface="+mn-lt"/>
                <a:ea typeface="+mn-ea"/>
                <a:cs typeface="+mn-cs"/>
              </a:defRPr>
            </a:lvl4pPr>
            <a:lvl5pPr marL="1828800" algn="r" defTabSz="914400" rtl="1" eaLnBrk="1" latinLnBrk="0" hangingPunct="1">
              <a:defRPr sz="1800" kern="1200">
                <a:solidFill>
                  <a:schemeClr val="lt1"/>
                </a:solidFill>
                <a:latin typeface="+mn-lt"/>
                <a:ea typeface="+mn-ea"/>
                <a:cs typeface="+mn-cs"/>
              </a:defRPr>
            </a:lvl5pPr>
            <a:lvl6pPr marL="2286000" algn="r" defTabSz="914400" rtl="1" eaLnBrk="1" latinLnBrk="0" hangingPunct="1">
              <a:defRPr sz="1800" kern="1200">
                <a:solidFill>
                  <a:schemeClr val="lt1"/>
                </a:solidFill>
                <a:latin typeface="+mn-lt"/>
                <a:ea typeface="+mn-ea"/>
                <a:cs typeface="+mn-cs"/>
              </a:defRPr>
            </a:lvl6pPr>
            <a:lvl7pPr marL="2743200" algn="r" defTabSz="914400" rtl="1" eaLnBrk="1" latinLnBrk="0" hangingPunct="1">
              <a:defRPr sz="1800" kern="1200">
                <a:solidFill>
                  <a:schemeClr val="lt1"/>
                </a:solidFill>
                <a:latin typeface="+mn-lt"/>
                <a:ea typeface="+mn-ea"/>
                <a:cs typeface="+mn-cs"/>
              </a:defRPr>
            </a:lvl7pPr>
            <a:lvl8pPr marL="3200400" algn="r" defTabSz="914400" rtl="1" eaLnBrk="1" latinLnBrk="0" hangingPunct="1">
              <a:defRPr sz="1800" kern="1200">
                <a:solidFill>
                  <a:schemeClr val="lt1"/>
                </a:solidFill>
                <a:latin typeface="+mn-lt"/>
                <a:ea typeface="+mn-ea"/>
                <a:cs typeface="+mn-cs"/>
              </a:defRPr>
            </a:lvl8pPr>
            <a:lvl9pPr marL="3657600" algn="r" defTabSz="914400" rtl="1" eaLnBrk="1" latinLnBrk="0" hangingPunct="1">
              <a:defRPr sz="1800" kern="1200">
                <a:solidFill>
                  <a:schemeClr val="lt1"/>
                </a:solidFill>
                <a:latin typeface="+mn-lt"/>
                <a:ea typeface="+mn-ea"/>
                <a:cs typeface="+mn-cs"/>
              </a:defRPr>
            </a:lvl9pPr>
          </a:lstStyle>
          <a:p>
            <a:pPr algn="ctr"/>
            <a:endParaRPr lang="en-GB"/>
          </a:p>
        </p:txBody>
      </p:sp>
      <p:pic>
        <p:nvPicPr>
          <p:cNvPr id="7" name="Picture 8" descr="Graphical user interface, application, website&#10;&#10;Description automatically generated">
            <a:extLst>
              <a:ext uri="{FF2B5EF4-FFF2-40B4-BE49-F238E27FC236}">
                <a16:creationId xmlns:a16="http://schemas.microsoft.com/office/drawing/2014/main" id="{71A74E5C-3EC2-4419-9CEA-12048505D8A9}"/>
              </a:ext>
            </a:extLst>
          </p:cNvPr>
          <p:cNvPicPr>
            <a:picLocks noChangeAspect="1"/>
          </p:cNvPicPr>
          <p:nvPr/>
        </p:nvPicPr>
        <p:blipFill>
          <a:blip r:embed="rId4"/>
          <a:stretch>
            <a:fillRect/>
          </a:stretch>
        </p:blipFill>
        <p:spPr>
          <a:xfrm>
            <a:off x="4792894" y="3434684"/>
            <a:ext cx="7084030" cy="3028069"/>
          </a:xfrm>
          <a:prstGeom prst="rect">
            <a:avLst/>
          </a:prstGeom>
        </p:spPr>
      </p:pic>
      <p:sp>
        <p:nvSpPr>
          <p:cNvPr id="47" name="Rectangle 46">
            <a:extLst>
              <a:ext uri="{FF2B5EF4-FFF2-40B4-BE49-F238E27FC236}">
                <a16:creationId xmlns:a16="http://schemas.microsoft.com/office/drawing/2014/main" id="{DF62D3EC-505E-44A5-A7E0-7CC32AF5476B}"/>
              </a:ext>
            </a:extLst>
          </p:cNvPr>
          <p:cNvSpPr/>
          <p:nvPr/>
        </p:nvSpPr>
        <p:spPr>
          <a:xfrm>
            <a:off x="5065157" y="3639617"/>
            <a:ext cx="702067" cy="2054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he-IL"/>
            </a:defPPr>
            <a:lvl1pPr marL="0" algn="r" defTabSz="914400" rtl="1" eaLnBrk="1" latinLnBrk="0" hangingPunct="1">
              <a:defRPr sz="1800" kern="1200">
                <a:solidFill>
                  <a:schemeClr val="lt1"/>
                </a:solidFill>
                <a:latin typeface="+mn-lt"/>
                <a:ea typeface="+mn-ea"/>
                <a:cs typeface="+mn-cs"/>
              </a:defRPr>
            </a:lvl1pPr>
            <a:lvl2pPr marL="457200" algn="r" defTabSz="914400" rtl="1" eaLnBrk="1" latinLnBrk="0" hangingPunct="1">
              <a:defRPr sz="1800" kern="1200">
                <a:solidFill>
                  <a:schemeClr val="lt1"/>
                </a:solidFill>
                <a:latin typeface="+mn-lt"/>
                <a:ea typeface="+mn-ea"/>
                <a:cs typeface="+mn-cs"/>
              </a:defRPr>
            </a:lvl2pPr>
            <a:lvl3pPr marL="914400" algn="r" defTabSz="914400" rtl="1" eaLnBrk="1" latinLnBrk="0" hangingPunct="1">
              <a:defRPr sz="1800" kern="1200">
                <a:solidFill>
                  <a:schemeClr val="lt1"/>
                </a:solidFill>
                <a:latin typeface="+mn-lt"/>
                <a:ea typeface="+mn-ea"/>
                <a:cs typeface="+mn-cs"/>
              </a:defRPr>
            </a:lvl3pPr>
            <a:lvl4pPr marL="1371600" algn="r" defTabSz="914400" rtl="1" eaLnBrk="1" latinLnBrk="0" hangingPunct="1">
              <a:defRPr sz="1800" kern="1200">
                <a:solidFill>
                  <a:schemeClr val="lt1"/>
                </a:solidFill>
                <a:latin typeface="+mn-lt"/>
                <a:ea typeface="+mn-ea"/>
                <a:cs typeface="+mn-cs"/>
              </a:defRPr>
            </a:lvl4pPr>
            <a:lvl5pPr marL="1828800" algn="r" defTabSz="914400" rtl="1" eaLnBrk="1" latinLnBrk="0" hangingPunct="1">
              <a:defRPr sz="1800" kern="1200">
                <a:solidFill>
                  <a:schemeClr val="lt1"/>
                </a:solidFill>
                <a:latin typeface="+mn-lt"/>
                <a:ea typeface="+mn-ea"/>
                <a:cs typeface="+mn-cs"/>
              </a:defRPr>
            </a:lvl5pPr>
            <a:lvl6pPr marL="2286000" algn="r" defTabSz="914400" rtl="1" eaLnBrk="1" latinLnBrk="0" hangingPunct="1">
              <a:defRPr sz="1800" kern="1200">
                <a:solidFill>
                  <a:schemeClr val="lt1"/>
                </a:solidFill>
                <a:latin typeface="+mn-lt"/>
                <a:ea typeface="+mn-ea"/>
                <a:cs typeface="+mn-cs"/>
              </a:defRPr>
            </a:lvl6pPr>
            <a:lvl7pPr marL="2743200" algn="r" defTabSz="914400" rtl="1" eaLnBrk="1" latinLnBrk="0" hangingPunct="1">
              <a:defRPr sz="1800" kern="1200">
                <a:solidFill>
                  <a:schemeClr val="lt1"/>
                </a:solidFill>
                <a:latin typeface="+mn-lt"/>
                <a:ea typeface="+mn-ea"/>
                <a:cs typeface="+mn-cs"/>
              </a:defRPr>
            </a:lvl7pPr>
            <a:lvl8pPr marL="3200400" algn="r" defTabSz="914400" rtl="1" eaLnBrk="1" latinLnBrk="0" hangingPunct="1">
              <a:defRPr sz="1800" kern="1200">
                <a:solidFill>
                  <a:schemeClr val="lt1"/>
                </a:solidFill>
                <a:latin typeface="+mn-lt"/>
                <a:ea typeface="+mn-ea"/>
                <a:cs typeface="+mn-cs"/>
              </a:defRPr>
            </a:lvl8pPr>
            <a:lvl9pPr marL="3657600" algn="r" defTabSz="914400" rtl="1" eaLnBrk="1" latinLnBrk="0" hangingPunct="1">
              <a:defRPr sz="1800" kern="1200">
                <a:solidFill>
                  <a:schemeClr val="lt1"/>
                </a:solidFill>
                <a:latin typeface="+mn-lt"/>
                <a:ea typeface="+mn-ea"/>
                <a:cs typeface="+mn-cs"/>
              </a:defRPr>
            </a:lvl9pPr>
          </a:lstStyle>
          <a:p>
            <a:pPr algn="ctr"/>
            <a:endParaRPr lang="en-GB"/>
          </a:p>
        </p:txBody>
      </p:sp>
      <p:sp>
        <p:nvSpPr>
          <p:cNvPr id="48" name="Rectangle 47">
            <a:extLst>
              <a:ext uri="{FF2B5EF4-FFF2-40B4-BE49-F238E27FC236}">
                <a16:creationId xmlns:a16="http://schemas.microsoft.com/office/drawing/2014/main" id="{65932F49-48B4-49A3-ADE9-CE31C3DDF6D5}"/>
              </a:ext>
            </a:extLst>
          </p:cNvPr>
          <p:cNvSpPr/>
          <p:nvPr/>
        </p:nvSpPr>
        <p:spPr>
          <a:xfrm>
            <a:off x="7154235" y="5728695"/>
            <a:ext cx="607888" cy="2054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he-IL"/>
            </a:defPPr>
            <a:lvl1pPr marL="0" algn="r" defTabSz="914400" rtl="1" eaLnBrk="1" latinLnBrk="0" hangingPunct="1">
              <a:defRPr sz="1800" kern="1200">
                <a:solidFill>
                  <a:schemeClr val="lt1"/>
                </a:solidFill>
                <a:latin typeface="+mn-lt"/>
                <a:ea typeface="+mn-ea"/>
                <a:cs typeface="+mn-cs"/>
              </a:defRPr>
            </a:lvl1pPr>
            <a:lvl2pPr marL="457200" algn="r" defTabSz="914400" rtl="1" eaLnBrk="1" latinLnBrk="0" hangingPunct="1">
              <a:defRPr sz="1800" kern="1200">
                <a:solidFill>
                  <a:schemeClr val="lt1"/>
                </a:solidFill>
                <a:latin typeface="+mn-lt"/>
                <a:ea typeface="+mn-ea"/>
                <a:cs typeface="+mn-cs"/>
              </a:defRPr>
            </a:lvl2pPr>
            <a:lvl3pPr marL="914400" algn="r" defTabSz="914400" rtl="1" eaLnBrk="1" latinLnBrk="0" hangingPunct="1">
              <a:defRPr sz="1800" kern="1200">
                <a:solidFill>
                  <a:schemeClr val="lt1"/>
                </a:solidFill>
                <a:latin typeface="+mn-lt"/>
                <a:ea typeface="+mn-ea"/>
                <a:cs typeface="+mn-cs"/>
              </a:defRPr>
            </a:lvl3pPr>
            <a:lvl4pPr marL="1371600" algn="r" defTabSz="914400" rtl="1" eaLnBrk="1" latinLnBrk="0" hangingPunct="1">
              <a:defRPr sz="1800" kern="1200">
                <a:solidFill>
                  <a:schemeClr val="lt1"/>
                </a:solidFill>
                <a:latin typeface="+mn-lt"/>
                <a:ea typeface="+mn-ea"/>
                <a:cs typeface="+mn-cs"/>
              </a:defRPr>
            </a:lvl4pPr>
            <a:lvl5pPr marL="1828800" algn="r" defTabSz="914400" rtl="1" eaLnBrk="1" latinLnBrk="0" hangingPunct="1">
              <a:defRPr sz="1800" kern="1200">
                <a:solidFill>
                  <a:schemeClr val="lt1"/>
                </a:solidFill>
                <a:latin typeface="+mn-lt"/>
                <a:ea typeface="+mn-ea"/>
                <a:cs typeface="+mn-cs"/>
              </a:defRPr>
            </a:lvl5pPr>
            <a:lvl6pPr marL="2286000" algn="r" defTabSz="914400" rtl="1" eaLnBrk="1" latinLnBrk="0" hangingPunct="1">
              <a:defRPr sz="1800" kern="1200">
                <a:solidFill>
                  <a:schemeClr val="lt1"/>
                </a:solidFill>
                <a:latin typeface="+mn-lt"/>
                <a:ea typeface="+mn-ea"/>
                <a:cs typeface="+mn-cs"/>
              </a:defRPr>
            </a:lvl6pPr>
            <a:lvl7pPr marL="2743200" algn="r" defTabSz="914400" rtl="1" eaLnBrk="1" latinLnBrk="0" hangingPunct="1">
              <a:defRPr sz="1800" kern="1200">
                <a:solidFill>
                  <a:schemeClr val="lt1"/>
                </a:solidFill>
                <a:latin typeface="+mn-lt"/>
                <a:ea typeface="+mn-ea"/>
                <a:cs typeface="+mn-cs"/>
              </a:defRPr>
            </a:lvl7pPr>
            <a:lvl8pPr marL="3200400" algn="r" defTabSz="914400" rtl="1" eaLnBrk="1" latinLnBrk="0" hangingPunct="1">
              <a:defRPr sz="1800" kern="1200">
                <a:solidFill>
                  <a:schemeClr val="lt1"/>
                </a:solidFill>
                <a:latin typeface="+mn-lt"/>
                <a:ea typeface="+mn-ea"/>
                <a:cs typeface="+mn-cs"/>
              </a:defRPr>
            </a:lvl8pPr>
            <a:lvl9pPr marL="3657600" algn="r" defTabSz="914400" rtl="1" eaLnBrk="1" latinLnBrk="0" hangingPunct="1">
              <a:defRPr sz="1800" kern="1200">
                <a:solidFill>
                  <a:schemeClr val="lt1"/>
                </a:solidFill>
                <a:latin typeface="+mn-lt"/>
                <a:ea typeface="+mn-ea"/>
                <a:cs typeface="+mn-cs"/>
              </a:defRPr>
            </a:lvl9pPr>
          </a:lstStyle>
          <a:p>
            <a:pPr algn="ctr"/>
            <a:endParaRPr lang="en-GB"/>
          </a:p>
        </p:txBody>
      </p:sp>
      <p:sp>
        <p:nvSpPr>
          <p:cNvPr id="49" name="Rectangle 48">
            <a:extLst>
              <a:ext uri="{FF2B5EF4-FFF2-40B4-BE49-F238E27FC236}">
                <a16:creationId xmlns:a16="http://schemas.microsoft.com/office/drawing/2014/main" id="{93935FDF-690B-4F8F-BAEE-9CAAA3D5835D}"/>
              </a:ext>
            </a:extLst>
          </p:cNvPr>
          <p:cNvSpPr/>
          <p:nvPr/>
        </p:nvSpPr>
        <p:spPr>
          <a:xfrm>
            <a:off x="7804933" y="5728696"/>
            <a:ext cx="753437" cy="2054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he-IL"/>
            </a:defPPr>
            <a:lvl1pPr marL="0" algn="r" defTabSz="914400" rtl="1" eaLnBrk="1" latinLnBrk="0" hangingPunct="1">
              <a:defRPr sz="1800" kern="1200">
                <a:solidFill>
                  <a:schemeClr val="lt1"/>
                </a:solidFill>
                <a:latin typeface="+mn-lt"/>
                <a:ea typeface="+mn-ea"/>
                <a:cs typeface="+mn-cs"/>
              </a:defRPr>
            </a:lvl1pPr>
            <a:lvl2pPr marL="457200" algn="r" defTabSz="914400" rtl="1" eaLnBrk="1" latinLnBrk="0" hangingPunct="1">
              <a:defRPr sz="1800" kern="1200">
                <a:solidFill>
                  <a:schemeClr val="lt1"/>
                </a:solidFill>
                <a:latin typeface="+mn-lt"/>
                <a:ea typeface="+mn-ea"/>
                <a:cs typeface="+mn-cs"/>
              </a:defRPr>
            </a:lvl2pPr>
            <a:lvl3pPr marL="914400" algn="r" defTabSz="914400" rtl="1" eaLnBrk="1" latinLnBrk="0" hangingPunct="1">
              <a:defRPr sz="1800" kern="1200">
                <a:solidFill>
                  <a:schemeClr val="lt1"/>
                </a:solidFill>
                <a:latin typeface="+mn-lt"/>
                <a:ea typeface="+mn-ea"/>
                <a:cs typeface="+mn-cs"/>
              </a:defRPr>
            </a:lvl3pPr>
            <a:lvl4pPr marL="1371600" algn="r" defTabSz="914400" rtl="1" eaLnBrk="1" latinLnBrk="0" hangingPunct="1">
              <a:defRPr sz="1800" kern="1200">
                <a:solidFill>
                  <a:schemeClr val="lt1"/>
                </a:solidFill>
                <a:latin typeface="+mn-lt"/>
                <a:ea typeface="+mn-ea"/>
                <a:cs typeface="+mn-cs"/>
              </a:defRPr>
            </a:lvl4pPr>
            <a:lvl5pPr marL="1828800" algn="r" defTabSz="914400" rtl="1" eaLnBrk="1" latinLnBrk="0" hangingPunct="1">
              <a:defRPr sz="1800" kern="1200">
                <a:solidFill>
                  <a:schemeClr val="lt1"/>
                </a:solidFill>
                <a:latin typeface="+mn-lt"/>
                <a:ea typeface="+mn-ea"/>
                <a:cs typeface="+mn-cs"/>
              </a:defRPr>
            </a:lvl5pPr>
            <a:lvl6pPr marL="2286000" algn="r" defTabSz="914400" rtl="1" eaLnBrk="1" latinLnBrk="0" hangingPunct="1">
              <a:defRPr sz="1800" kern="1200">
                <a:solidFill>
                  <a:schemeClr val="lt1"/>
                </a:solidFill>
                <a:latin typeface="+mn-lt"/>
                <a:ea typeface="+mn-ea"/>
                <a:cs typeface="+mn-cs"/>
              </a:defRPr>
            </a:lvl6pPr>
            <a:lvl7pPr marL="2743200" algn="r" defTabSz="914400" rtl="1" eaLnBrk="1" latinLnBrk="0" hangingPunct="1">
              <a:defRPr sz="1800" kern="1200">
                <a:solidFill>
                  <a:schemeClr val="lt1"/>
                </a:solidFill>
                <a:latin typeface="+mn-lt"/>
                <a:ea typeface="+mn-ea"/>
                <a:cs typeface="+mn-cs"/>
              </a:defRPr>
            </a:lvl7pPr>
            <a:lvl8pPr marL="3200400" algn="r" defTabSz="914400" rtl="1" eaLnBrk="1" latinLnBrk="0" hangingPunct="1">
              <a:defRPr sz="1800" kern="1200">
                <a:solidFill>
                  <a:schemeClr val="lt1"/>
                </a:solidFill>
                <a:latin typeface="+mn-lt"/>
                <a:ea typeface="+mn-ea"/>
                <a:cs typeface="+mn-cs"/>
              </a:defRPr>
            </a:lvl8pPr>
            <a:lvl9pPr marL="3657600" algn="r" defTabSz="914400" rtl="1" eaLnBrk="1" latinLnBrk="0" hangingPunct="1">
              <a:defRPr sz="1800" kern="1200">
                <a:solidFill>
                  <a:schemeClr val="lt1"/>
                </a:solidFill>
                <a:latin typeface="+mn-lt"/>
                <a:ea typeface="+mn-ea"/>
                <a:cs typeface="+mn-cs"/>
              </a:defRPr>
            </a:lvl9pPr>
          </a:lstStyle>
          <a:p>
            <a:pPr algn="ctr"/>
            <a:endParaRPr lang="en-GB"/>
          </a:p>
        </p:txBody>
      </p:sp>
      <p:sp>
        <p:nvSpPr>
          <p:cNvPr id="50" name="Rectangle 49">
            <a:extLst>
              <a:ext uri="{FF2B5EF4-FFF2-40B4-BE49-F238E27FC236}">
                <a16:creationId xmlns:a16="http://schemas.microsoft.com/office/drawing/2014/main" id="{58ECF642-CB85-4429-B0A3-528734D82139}"/>
              </a:ext>
            </a:extLst>
          </p:cNvPr>
          <p:cNvSpPr/>
          <p:nvPr/>
        </p:nvSpPr>
        <p:spPr>
          <a:xfrm>
            <a:off x="8609741" y="5728695"/>
            <a:ext cx="590764" cy="2054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he-IL"/>
            </a:defPPr>
            <a:lvl1pPr marL="0" algn="r" defTabSz="914400" rtl="1" eaLnBrk="1" latinLnBrk="0" hangingPunct="1">
              <a:defRPr sz="1800" kern="1200">
                <a:solidFill>
                  <a:schemeClr val="lt1"/>
                </a:solidFill>
                <a:latin typeface="+mn-lt"/>
                <a:ea typeface="+mn-ea"/>
                <a:cs typeface="+mn-cs"/>
              </a:defRPr>
            </a:lvl1pPr>
            <a:lvl2pPr marL="457200" algn="r" defTabSz="914400" rtl="1" eaLnBrk="1" latinLnBrk="0" hangingPunct="1">
              <a:defRPr sz="1800" kern="1200">
                <a:solidFill>
                  <a:schemeClr val="lt1"/>
                </a:solidFill>
                <a:latin typeface="+mn-lt"/>
                <a:ea typeface="+mn-ea"/>
                <a:cs typeface="+mn-cs"/>
              </a:defRPr>
            </a:lvl2pPr>
            <a:lvl3pPr marL="914400" algn="r" defTabSz="914400" rtl="1" eaLnBrk="1" latinLnBrk="0" hangingPunct="1">
              <a:defRPr sz="1800" kern="1200">
                <a:solidFill>
                  <a:schemeClr val="lt1"/>
                </a:solidFill>
                <a:latin typeface="+mn-lt"/>
                <a:ea typeface="+mn-ea"/>
                <a:cs typeface="+mn-cs"/>
              </a:defRPr>
            </a:lvl3pPr>
            <a:lvl4pPr marL="1371600" algn="r" defTabSz="914400" rtl="1" eaLnBrk="1" latinLnBrk="0" hangingPunct="1">
              <a:defRPr sz="1800" kern="1200">
                <a:solidFill>
                  <a:schemeClr val="lt1"/>
                </a:solidFill>
                <a:latin typeface="+mn-lt"/>
                <a:ea typeface="+mn-ea"/>
                <a:cs typeface="+mn-cs"/>
              </a:defRPr>
            </a:lvl4pPr>
            <a:lvl5pPr marL="1828800" algn="r" defTabSz="914400" rtl="1" eaLnBrk="1" latinLnBrk="0" hangingPunct="1">
              <a:defRPr sz="1800" kern="1200">
                <a:solidFill>
                  <a:schemeClr val="lt1"/>
                </a:solidFill>
                <a:latin typeface="+mn-lt"/>
                <a:ea typeface="+mn-ea"/>
                <a:cs typeface="+mn-cs"/>
              </a:defRPr>
            </a:lvl5pPr>
            <a:lvl6pPr marL="2286000" algn="r" defTabSz="914400" rtl="1" eaLnBrk="1" latinLnBrk="0" hangingPunct="1">
              <a:defRPr sz="1800" kern="1200">
                <a:solidFill>
                  <a:schemeClr val="lt1"/>
                </a:solidFill>
                <a:latin typeface="+mn-lt"/>
                <a:ea typeface="+mn-ea"/>
                <a:cs typeface="+mn-cs"/>
              </a:defRPr>
            </a:lvl6pPr>
            <a:lvl7pPr marL="2743200" algn="r" defTabSz="914400" rtl="1" eaLnBrk="1" latinLnBrk="0" hangingPunct="1">
              <a:defRPr sz="1800" kern="1200">
                <a:solidFill>
                  <a:schemeClr val="lt1"/>
                </a:solidFill>
                <a:latin typeface="+mn-lt"/>
                <a:ea typeface="+mn-ea"/>
                <a:cs typeface="+mn-cs"/>
              </a:defRPr>
            </a:lvl7pPr>
            <a:lvl8pPr marL="3200400" algn="r" defTabSz="914400" rtl="1" eaLnBrk="1" latinLnBrk="0" hangingPunct="1">
              <a:defRPr sz="1800" kern="1200">
                <a:solidFill>
                  <a:schemeClr val="lt1"/>
                </a:solidFill>
                <a:latin typeface="+mn-lt"/>
                <a:ea typeface="+mn-ea"/>
                <a:cs typeface="+mn-cs"/>
              </a:defRPr>
            </a:lvl8pPr>
            <a:lvl9pPr marL="3657600" algn="r" defTabSz="914400" rtl="1" eaLnBrk="1" latinLnBrk="0" hangingPunct="1">
              <a:defRPr sz="1800" kern="1200">
                <a:solidFill>
                  <a:schemeClr val="lt1"/>
                </a:solidFill>
                <a:latin typeface="+mn-lt"/>
                <a:ea typeface="+mn-ea"/>
                <a:cs typeface="+mn-cs"/>
              </a:defRPr>
            </a:lvl9pPr>
          </a:lstStyle>
          <a:p>
            <a:pPr algn="ctr"/>
            <a:endParaRPr lang="en-GB"/>
          </a:p>
        </p:txBody>
      </p:sp>
      <p:sp>
        <p:nvSpPr>
          <p:cNvPr id="51" name="Rectangle 50">
            <a:extLst>
              <a:ext uri="{FF2B5EF4-FFF2-40B4-BE49-F238E27FC236}">
                <a16:creationId xmlns:a16="http://schemas.microsoft.com/office/drawing/2014/main" id="{28C4A203-0197-472C-A945-030461DD0941}"/>
              </a:ext>
            </a:extLst>
          </p:cNvPr>
          <p:cNvSpPr/>
          <p:nvPr/>
        </p:nvSpPr>
        <p:spPr>
          <a:xfrm>
            <a:off x="9243314" y="5728695"/>
            <a:ext cx="470899" cy="2054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he-IL"/>
            </a:defPPr>
            <a:lvl1pPr marL="0" algn="r" defTabSz="914400" rtl="1" eaLnBrk="1" latinLnBrk="0" hangingPunct="1">
              <a:defRPr sz="1800" kern="1200">
                <a:solidFill>
                  <a:schemeClr val="lt1"/>
                </a:solidFill>
                <a:latin typeface="+mn-lt"/>
                <a:ea typeface="+mn-ea"/>
                <a:cs typeface="+mn-cs"/>
              </a:defRPr>
            </a:lvl1pPr>
            <a:lvl2pPr marL="457200" algn="r" defTabSz="914400" rtl="1" eaLnBrk="1" latinLnBrk="0" hangingPunct="1">
              <a:defRPr sz="1800" kern="1200">
                <a:solidFill>
                  <a:schemeClr val="lt1"/>
                </a:solidFill>
                <a:latin typeface="+mn-lt"/>
                <a:ea typeface="+mn-ea"/>
                <a:cs typeface="+mn-cs"/>
              </a:defRPr>
            </a:lvl2pPr>
            <a:lvl3pPr marL="914400" algn="r" defTabSz="914400" rtl="1" eaLnBrk="1" latinLnBrk="0" hangingPunct="1">
              <a:defRPr sz="1800" kern="1200">
                <a:solidFill>
                  <a:schemeClr val="lt1"/>
                </a:solidFill>
                <a:latin typeface="+mn-lt"/>
                <a:ea typeface="+mn-ea"/>
                <a:cs typeface="+mn-cs"/>
              </a:defRPr>
            </a:lvl3pPr>
            <a:lvl4pPr marL="1371600" algn="r" defTabSz="914400" rtl="1" eaLnBrk="1" latinLnBrk="0" hangingPunct="1">
              <a:defRPr sz="1800" kern="1200">
                <a:solidFill>
                  <a:schemeClr val="lt1"/>
                </a:solidFill>
                <a:latin typeface="+mn-lt"/>
                <a:ea typeface="+mn-ea"/>
                <a:cs typeface="+mn-cs"/>
              </a:defRPr>
            </a:lvl4pPr>
            <a:lvl5pPr marL="1828800" algn="r" defTabSz="914400" rtl="1" eaLnBrk="1" latinLnBrk="0" hangingPunct="1">
              <a:defRPr sz="1800" kern="1200">
                <a:solidFill>
                  <a:schemeClr val="lt1"/>
                </a:solidFill>
                <a:latin typeface="+mn-lt"/>
                <a:ea typeface="+mn-ea"/>
                <a:cs typeface="+mn-cs"/>
              </a:defRPr>
            </a:lvl5pPr>
            <a:lvl6pPr marL="2286000" algn="r" defTabSz="914400" rtl="1" eaLnBrk="1" latinLnBrk="0" hangingPunct="1">
              <a:defRPr sz="1800" kern="1200">
                <a:solidFill>
                  <a:schemeClr val="lt1"/>
                </a:solidFill>
                <a:latin typeface="+mn-lt"/>
                <a:ea typeface="+mn-ea"/>
                <a:cs typeface="+mn-cs"/>
              </a:defRPr>
            </a:lvl6pPr>
            <a:lvl7pPr marL="2743200" algn="r" defTabSz="914400" rtl="1" eaLnBrk="1" latinLnBrk="0" hangingPunct="1">
              <a:defRPr sz="1800" kern="1200">
                <a:solidFill>
                  <a:schemeClr val="lt1"/>
                </a:solidFill>
                <a:latin typeface="+mn-lt"/>
                <a:ea typeface="+mn-ea"/>
                <a:cs typeface="+mn-cs"/>
              </a:defRPr>
            </a:lvl7pPr>
            <a:lvl8pPr marL="3200400" algn="r" defTabSz="914400" rtl="1" eaLnBrk="1" latinLnBrk="0" hangingPunct="1">
              <a:defRPr sz="1800" kern="1200">
                <a:solidFill>
                  <a:schemeClr val="lt1"/>
                </a:solidFill>
                <a:latin typeface="+mn-lt"/>
                <a:ea typeface="+mn-ea"/>
                <a:cs typeface="+mn-cs"/>
              </a:defRPr>
            </a:lvl8pPr>
            <a:lvl9pPr marL="3657600" algn="r" defTabSz="914400" rtl="1"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2478634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3" descr="Graphical user interface, text&#10;&#10;Description automatically generated">
            <a:extLst>
              <a:ext uri="{FF2B5EF4-FFF2-40B4-BE49-F238E27FC236}">
                <a16:creationId xmlns:a16="http://schemas.microsoft.com/office/drawing/2014/main" id="{D3F46BF1-02A6-491A-8E60-CB0EF782C3AD}"/>
              </a:ext>
            </a:extLst>
          </p:cNvPr>
          <p:cNvPicPr>
            <a:picLocks noChangeAspect="1"/>
          </p:cNvPicPr>
          <p:nvPr/>
        </p:nvPicPr>
        <p:blipFill rotWithShape="1">
          <a:blip r:embed="rId2"/>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כותרת משנה 2">
            <a:extLst>
              <a:ext uri="{FF2B5EF4-FFF2-40B4-BE49-F238E27FC236}">
                <a16:creationId xmlns:a16="http://schemas.microsoft.com/office/drawing/2014/main" id="{E9D39AA2-01E2-4796-B1AE-9961D604D578}"/>
              </a:ext>
            </a:extLst>
          </p:cNvPr>
          <p:cNvSpPr txBox="1">
            <a:spLocks/>
          </p:cNvSpPr>
          <p:nvPr/>
        </p:nvSpPr>
        <p:spPr>
          <a:xfrm>
            <a:off x="160564" y="122032"/>
            <a:ext cx="6140449" cy="1323439"/>
          </a:xfrm>
          <a:prstGeom prst="rect">
            <a:avLst/>
          </a:prstGeom>
        </p:spPr>
        <p:txBody>
          <a:bodyPr vert="horz" lIns="91440" tIns="45720" rIns="91440" bIns="45720" rtlCol="0" anchor="t">
            <a:norm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spcBef>
                <a:spcPct val="0"/>
              </a:spcBef>
              <a:spcAft>
                <a:spcPts val="600"/>
              </a:spcAft>
            </a:pPr>
            <a:r>
              <a:rPr lang="en-US" sz="2800" u="sng" dirty="0">
                <a:solidFill>
                  <a:schemeClr val="bg1"/>
                </a:solidFill>
                <a:latin typeface="Amasis MT Pro Black"/>
                <a:ea typeface="+mj-ea"/>
                <a:cs typeface="Calibri Light"/>
              </a:rPr>
              <a:t>Data On Each </a:t>
            </a:r>
            <a:r>
              <a:rPr lang="en-US" sz="2800" u="sng" dirty="0" err="1">
                <a:solidFill>
                  <a:schemeClr val="bg1"/>
                </a:solidFill>
                <a:latin typeface="Amasis MT Pro Black"/>
                <a:ea typeface="+mj-ea"/>
                <a:cs typeface="Calibri Light"/>
              </a:rPr>
              <a:t>DataSet</a:t>
            </a:r>
            <a:endParaRPr lang="en-US" sz="2800" u="sng" dirty="0">
              <a:solidFill>
                <a:schemeClr val="bg1"/>
              </a:solidFill>
              <a:latin typeface="Amasis MT Pro Black"/>
              <a:ea typeface="+mj-ea"/>
              <a:cs typeface="Calibri Light"/>
            </a:endParaRPr>
          </a:p>
        </p:txBody>
      </p:sp>
      <p:sp>
        <p:nvSpPr>
          <p:cNvPr id="7" name="תיבת טקסט 8">
            <a:extLst>
              <a:ext uri="{FF2B5EF4-FFF2-40B4-BE49-F238E27FC236}">
                <a16:creationId xmlns:a16="http://schemas.microsoft.com/office/drawing/2014/main" id="{F7A4F905-F942-41A7-A3FE-99EBA18B6147}"/>
              </a:ext>
            </a:extLst>
          </p:cNvPr>
          <p:cNvSpPr txBox="1"/>
          <p:nvPr/>
        </p:nvSpPr>
        <p:spPr>
          <a:xfrm>
            <a:off x="129241" y="572744"/>
            <a:ext cx="8090346" cy="827191"/>
          </a:xfrm>
          <a:prstGeom prst="rect">
            <a:avLst/>
          </a:prstGeom>
        </p:spPr>
        <p:txBody>
          <a:bodyPr rot="0" spcFirstLastPara="0" vert="horz" lIns="91440" tIns="45720" rIns="91440" bIns="45720" numCol="1" spcCol="0" rtlCol="0" fromWordArt="0" anchor="t" anchorCtr="0" forceAA="0" compatLnSpc="1">
            <a:prstTxWarp prst="textNoShape">
              <a:avLst/>
            </a:prstTxWarp>
            <a:no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rtl="0">
              <a:lnSpc>
                <a:spcPct val="90000"/>
              </a:lnSpc>
              <a:spcAft>
                <a:spcPts val="600"/>
              </a:spcAft>
            </a:pPr>
            <a:r>
              <a:rPr lang="en-US" dirty="0">
                <a:solidFill>
                  <a:schemeClr val="bg1"/>
                </a:solidFill>
                <a:latin typeface="Amasis MT Pro Medium"/>
                <a:cs typeface="Calibri"/>
              </a:rPr>
              <a:t>Once we gathered all the necessary dataset's data, we move to the author's page.</a:t>
            </a:r>
          </a:p>
          <a:p>
            <a:pPr algn="l">
              <a:lnSpc>
                <a:spcPct val="90000"/>
              </a:lnSpc>
              <a:spcAft>
                <a:spcPts val="600"/>
              </a:spcAft>
            </a:pPr>
            <a:endParaRPr lang="en-US" dirty="0">
              <a:solidFill>
                <a:schemeClr val="bg1"/>
              </a:solidFill>
              <a:latin typeface="Amasis MT Pro Medium"/>
              <a:cs typeface="Calibri"/>
            </a:endParaRPr>
          </a:p>
          <a:p>
            <a:pPr indent="-228600" algn="l" rtl="0">
              <a:lnSpc>
                <a:spcPct val="90000"/>
              </a:lnSpc>
              <a:spcAft>
                <a:spcPts val="600"/>
              </a:spcAft>
              <a:buFont typeface="Arial" panose="020B0604020202020204" pitchFamily="34" charset="0"/>
              <a:buChar char="•"/>
            </a:pPr>
            <a:endParaRPr lang="en-US" dirty="0">
              <a:solidFill>
                <a:schemeClr val="bg1"/>
              </a:solidFill>
              <a:latin typeface="Amasis MT Pro Medium"/>
            </a:endParaRPr>
          </a:p>
        </p:txBody>
      </p:sp>
      <p:pic>
        <p:nvPicPr>
          <p:cNvPr id="9" name="Picture 15">
            <a:extLst>
              <a:ext uri="{FF2B5EF4-FFF2-40B4-BE49-F238E27FC236}">
                <a16:creationId xmlns:a16="http://schemas.microsoft.com/office/drawing/2014/main" id="{3A2878AC-B40E-4F08-9834-9748DCFD1006}"/>
              </a:ext>
            </a:extLst>
          </p:cNvPr>
          <p:cNvPicPr>
            <a:picLocks noChangeAspect="1"/>
          </p:cNvPicPr>
          <p:nvPr/>
        </p:nvPicPr>
        <p:blipFill>
          <a:blip r:embed="rId3"/>
          <a:stretch>
            <a:fillRect/>
          </a:stretch>
        </p:blipFill>
        <p:spPr>
          <a:xfrm>
            <a:off x="195209" y="1234252"/>
            <a:ext cx="7597739" cy="2300418"/>
          </a:xfrm>
          <a:prstGeom prst="rect">
            <a:avLst/>
          </a:prstGeom>
        </p:spPr>
      </p:pic>
      <p:sp>
        <p:nvSpPr>
          <p:cNvPr id="16" name="Rectangle 15">
            <a:extLst>
              <a:ext uri="{FF2B5EF4-FFF2-40B4-BE49-F238E27FC236}">
                <a16:creationId xmlns:a16="http://schemas.microsoft.com/office/drawing/2014/main" id="{63ACDBC4-37A7-4A71-A5A0-49658932AB22}"/>
              </a:ext>
            </a:extLst>
          </p:cNvPr>
          <p:cNvSpPr/>
          <p:nvPr/>
        </p:nvSpPr>
        <p:spPr>
          <a:xfrm>
            <a:off x="715765" y="2415281"/>
            <a:ext cx="513708" cy="1712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0F3B36C1-A72B-4082-A244-D5016E8E75B3}"/>
              </a:ext>
            </a:extLst>
          </p:cNvPr>
          <p:cNvCxnSpPr>
            <a:cxnSpLocks/>
          </p:cNvCxnSpPr>
          <p:nvPr/>
        </p:nvCxnSpPr>
        <p:spPr>
          <a:xfrm flipH="1" flipV="1">
            <a:off x="1165154" y="2573569"/>
            <a:ext cx="10849508" cy="41284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640905"/>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35</Slides>
  <Notes>0</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ערכת נושא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
  <cp:revision>2228</cp:revision>
  <dcterms:created xsi:type="dcterms:W3CDTF">2022-01-29T13:32:36Z</dcterms:created>
  <dcterms:modified xsi:type="dcterms:W3CDTF">2022-01-31T18:32:20Z</dcterms:modified>
</cp:coreProperties>
</file>